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6" r:id="rId2"/>
    <p:sldId id="290" r:id="rId3"/>
    <p:sldId id="278" r:id="rId4"/>
    <p:sldId id="316" r:id="rId5"/>
    <p:sldId id="284" r:id="rId6"/>
    <p:sldId id="280" r:id="rId7"/>
    <p:sldId id="287" r:id="rId8"/>
    <p:sldId id="305" r:id="rId9"/>
    <p:sldId id="261" r:id="rId10"/>
    <p:sldId id="262" r:id="rId11"/>
    <p:sldId id="276" r:id="rId12"/>
    <p:sldId id="282" r:id="rId13"/>
    <p:sldId id="308" r:id="rId14"/>
    <p:sldId id="309" r:id="rId15"/>
    <p:sldId id="321" r:id="rId16"/>
    <p:sldId id="323" r:id="rId17"/>
    <p:sldId id="320" r:id="rId18"/>
    <p:sldId id="315" r:id="rId19"/>
    <p:sldId id="314" r:id="rId20"/>
    <p:sldId id="311" r:id="rId21"/>
    <p:sldId id="310" r:id="rId22"/>
    <p:sldId id="317" r:id="rId23"/>
    <p:sldId id="281" r:id="rId24"/>
    <p:sldId id="313" r:id="rId25"/>
    <p:sldId id="288" r:id="rId26"/>
    <p:sldId id="289" r:id="rId27"/>
    <p:sldId id="318" r:id="rId28"/>
    <p:sldId id="319" r:id="rId29"/>
    <p:sldId id="307" r:id="rId30"/>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13" autoAdjust="0"/>
  </p:normalViewPr>
  <p:slideViewPr>
    <p:cSldViewPr snapToObjects="1" showGuides="1">
      <p:cViewPr>
        <p:scale>
          <a:sx n="70" d="100"/>
          <a:sy n="70" d="100"/>
        </p:scale>
        <p:origin x="-437" y="-211"/>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C5244F-5FF8-4D83-8BAF-490B2F1AB2F2}" type="datetimeFigureOut">
              <a:rPr lang="pt-PT" smtClean="0"/>
              <a:pPr/>
              <a:t>09-12-2010</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A7F02C-F7FB-410D-A671-2371A07866B6}"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03172-F7AA-46A9-BEA7-B8AE8DCCB76E}" type="slidenum">
              <a:rPr lang="pt-PT"/>
              <a:pPr/>
              <a:t>3</a:t>
            </a:fld>
            <a:endParaRPr lang="pt-PT"/>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pt-P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a:p>
        </p:txBody>
      </p:sp>
      <p:sp>
        <p:nvSpPr>
          <p:cNvPr id="4" name="Marcador de Posição do Número do Diapositivo 3"/>
          <p:cNvSpPr>
            <a:spLocks noGrp="1"/>
          </p:cNvSpPr>
          <p:nvPr>
            <p:ph type="sldNum" sz="quarter" idx="10"/>
          </p:nvPr>
        </p:nvSpPr>
        <p:spPr/>
        <p:txBody>
          <a:bodyPr/>
          <a:lstStyle/>
          <a:p>
            <a:fld id="{13D26350-2553-4F7B-AFBA-83A434A6CCCB}" type="slidenum">
              <a:rPr lang="pt-PT" smtClean="0"/>
              <a:pPr/>
              <a:t>11</a:t>
            </a:fld>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252C5F70-5F7D-4FE5-9DBD-307C98255B3F}" type="datetimeFigureOut">
              <a:rPr lang="pt-PT" smtClean="0"/>
              <a:pPr/>
              <a:t>09-12-2010</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B19803E-D497-4368-A980-B3F7BAD41188}" type="slidenum">
              <a:rPr lang="pt-PT" smtClean="0"/>
              <a:pPr/>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C5F70-5F7D-4FE5-9DBD-307C98255B3F}" type="datetimeFigureOut">
              <a:rPr lang="pt-PT" smtClean="0"/>
              <a:pPr/>
              <a:t>09-12-2010</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9803E-D497-4368-A980-B3F7BAD41188}" type="slidenum">
              <a:rPr lang="pt-PT" smtClean="0"/>
              <a:pPr/>
              <a:t>‹nº›</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andyp.co.uk/TheAbundance8.html" TargetMode="Externa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hyperlink" Target="http://andyp.co.uk/TheAbundance9.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andyp.co.uk/AndrewParkerGB1.html"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andyp.co.uk/AbharagusMeon3.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223628" y="3244334"/>
            <a:ext cx="6696744" cy="461665"/>
          </a:xfrm>
          <a:prstGeom prst="rect">
            <a:avLst/>
          </a:prstGeom>
          <a:noFill/>
        </p:spPr>
        <p:txBody>
          <a:bodyPr wrap="square" rtlCol="0">
            <a:spAutoFit/>
          </a:bodyPr>
          <a:lstStyle/>
          <a:p>
            <a:pPr algn="ctr"/>
            <a:r>
              <a:rPr lang="es-ES" sz="2400" dirty="0" smtClean="0"/>
              <a:t>REGIMES GRÁFICOS: ABORDAGENS CALIGRÁFICAS</a:t>
            </a:r>
            <a:endParaRPr lang="es-ES" sz="2400" b="1" dirty="0" smtClean="0"/>
          </a:p>
        </p:txBody>
      </p:sp>
      <p:sp>
        <p:nvSpPr>
          <p:cNvPr id="3" name="Rectângulo 2"/>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ângulo 2"/>
          <p:cNvSpPr/>
          <p:nvPr/>
        </p:nvSpPr>
        <p:spPr>
          <a:xfrm>
            <a:off x="2195736" y="5949280"/>
            <a:ext cx="6408712" cy="276999"/>
          </a:xfrm>
          <a:prstGeom prst="rect">
            <a:avLst/>
          </a:prstGeom>
        </p:spPr>
        <p:txBody>
          <a:bodyPr wrap="square">
            <a:spAutoFit/>
          </a:bodyPr>
          <a:lstStyle/>
          <a:p>
            <a:r>
              <a:rPr lang="en-US" sz="1200" dirty="0" smtClean="0"/>
              <a:t>Ginny Grayson, No </a:t>
            </a:r>
            <a:r>
              <a:rPr lang="en-US" sz="1200" dirty="0" err="1" smtClean="0"/>
              <a:t>Conculsions</a:t>
            </a:r>
            <a:r>
              <a:rPr lang="en-US" sz="1200" dirty="0" smtClean="0"/>
              <a:t> Drawn - Self Portrait 2008</a:t>
            </a:r>
            <a:endParaRPr lang="en-US" sz="1200" dirty="0"/>
          </a:p>
        </p:txBody>
      </p:sp>
      <p:pic>
        <p:nvPicPr>
          <p:cNvPr id="15362" name="Picture 2" descr="http://www.ginnygrayson.com/website_images/looking_down_on_the_self.jpg"/>
          <p:cNvPicPr>
            <a:picLocks noChangeAspect="1" noChangeArrowheads="1"/>
          </p:cNvPicPr>
          <p:nvPr/>
        </p:nvPicPr>
        <p:blipFill>
          <a:blip r:embed="rId2" cstate="print"/>
          <a:srcRect/>
          <a:stretch>
            <a:fillRect/>
          </a:stretch>
        </p:blipFill>
        <p:spPr bwMode="auto">
          <a:xfrm>
            <a:off x="2786062" y="1047750"/>
            <a:ext cx="3571875" cy="4762500"/>
          </a:xfrm>
          <a:prstGeom prst="rect">
            <a:avLst/>
          </a:prstGeom>
          <a:noFill/>
        </p:spPr>
      </p:pic>
      <p:sp>
        <p:nvSpPr>
          <p:cNvPr id="5" name="Rectângulo 4"/>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168275" y="6324600"/>
            <a:ext cx="5043488" cy="276999"/>
          </a:xfrm>
          <a:prstGeom prst="rect">
            <a:avLst/>
          </a:prstGeom>
          <a:noFill/>
          <a:ln w="9525">
            <a:noFill/>
            <a:miter lim="800000"/>
            <a:headEnd/>
            <a:tailEnd/>
          </a:ln>
          <a:effectLst/>
        </p:spPr>
        <p:txBody>
          <a:bodyPr>
            <a:spAutoFit/>
          </a:bodyPr>
          <a:lstStyle/>
          <a:p>
            <a:r>
              <a:rPr lang="en-GB" sz="1200" dirty="0" smtClean="0"/>
              <a:t>Gunter </a:t>
            </a:r>
            <a:r>
              <a:rPr lang="en-GB" sz="1200" dirty="0" err="1" smtClean="0"/>
              <a:t>Brus</a:t>
            </a:r>
            <a:r>
              <a:rPr lang="en-GB" sz="1200" dirty="0" smtClean="0"/>
              <a:t>, </a:t>
            </a:r>
            <a:r>
              <a:rPr lang="en-GB" sz="1200" i="1" dirty="0" err="1" smtClean="0"/>
              <a:t>aktionsskizze</a:t>
            </a:r>
            <a:r>
              <a:rPr lang="en-GB" sz="1200" i="1" dirty="0" smtClean="0"/>
              <a:t>, 1966-67. </a:t>
            </a:r>
            <a:r>
              <a:rPr lang="en-GB" sz="1200" dirty="0" err="1" smtClean="0"/>
              <a:t>Tinta</a:t>
            </a:r>
            <a:r>
              <a:rPr lang="en-GB" sz="1200" dirty="0" smtClean="0"/>
              <a:t> </a:t>
            </a:r>
            <a:r>
              <a:rPr lang="en-GB" sz="1200" dirty="0" err="1" smtClean="0"/>
              <a:t>sobre</a:t>
            </a:r>
            <a:r>
              <a:rPr lang="en-GB" sz="1200" dirty="0" smtClean="0"/>
              <a:t> </a:t>
            </a:r>
            <a:r>
              <a:rPr lang="en-GB" sz="1200" dirty="0" err="1" smtClean="0"/>
              <a:t>papel</a:t>
            </a:r>
            <a:r>
              <a:rPr lang="en-GB" sz="1200" dirty="0" smtClean="0"/>
              <a:t>, 20 x 21 cm</a:t>
            </a:r>
            <a:endParaRPr lang="pt-PT" sz="1200" dirty="0"/>
          </a:p>
        </p:txBody>
      </p:sp>
      <p:pic>
        <p:nvPicPr>
          <p:cNvPr id="13313" name="Picture 1" descr="GUNTER BRUS, Action Sketch, 1966-67, ink on paper, 20 x 21"/>
          <p:cNvPicPr>
            <a:picLocks noChangeAspect="1" noChangeArrowheads="1"/>
          </p:cNvPicPr>
          <p:nvPr/>
        </p:nvPicPr>
        <p:blipFill>
          <a:blip r:embed="rId3" cstate="print"/>
          <a:srcRect/>
          <a:stretch>
            <a:fillRect/>
          </a:stretch>
        </p:blipFill>
        <p:spPr bwMode="auto">
          <a:xfrm>
            <a:off x="2646873" y="1342020"/>
            <a:ext cx="3850254" cy="4173959"/>
          </a:xfrm>
          <a:prstGeom prst="rect">
            <a:avLst/>
          </a:prstGeom>
          <a:noFill/>
          <a:ln w="9525">
            <a:noFill/>
            <a:miter lim="800000"/>
            <a:headEnd/>
            <a:tailEnd/>
          </a:ln>
        </p:spPr>
      </p:pic>
      <p:sp>
        <p:nvSpPr>
          <p:cNvPr id="6" name="Rectângulo 5"/>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ruce Nauman - Both lips turned out"/>
          <p:cNvPicPr>
            <a:picLocks noChangeAspect="1" noChangeArrowheads="1"/>
          </p:cNvPicPr>
          <p:nvPr/>
        </p:nvPicPr>
        <p:blipFill>
          <a:blip r:embed="rId2" cstate="print"/>
          <a:srcRect/>
          <a:stretch>
            <a:fillRect/>
          </a:stretch>
        </p:blipFill>
        <p:spPr bwMode="auto">
          <a:xfrm>
            <a:off x="1259632" y="1092992"/>
            <a:ext cx="7035378" cy="4672016"/>
          </a:xfrm>
          <a:prstGeom prst="rect">
            <a:avLst/>
          </a:prstGeom>
          <a:noFill/>
        </p:spPr>
      </p:pic>
      <p:sp>
        <p:nvSpPr>
          <p:cNvPr id="23555" name="Text Box 3"/>
          <p:cNvSpPr txBox="1">
            <a:spLocks noChangeArrowheads="1"/>
          </p:cNvSpPr>
          <p:nvPr/>
        </p:nvSpPr>
        <p:spPr bwMode="auto">
          <a:xfrm>
            <a:off x="381000" y="6172200"/>
            <a:ext cx="5562600" cy="276999"/>
          </a:xfrm>
          <a:prstGeom prst="rect">
            <a:avLst/>
          </a:prstGeom>
          <a:noFill/>
          <a:ln w="9525">
            <a:noFill/>
            <a:miter lim="800000"/>
            <a:headEnd/>
            <a:tailEnd/>
          </a:ln>
          <a:effectLst/>
        </p:spPr>
        <p:txBody>
          <a:bodyPr>
            <a:spAutoFit/>
          </a:bodyPr>
          <a:lstStyle/>
          <a:p>
            <a:pPr>
              <a:spcBef>
                <a:spcPct val="50000"/>
              </a:spcBef>
            </a:pPr>
            <a:r>
              <a:rPr lang="pt-PT" sz="1200" dirty="0" err="1"/>
              <a:t>Bruce</a:t>
            </a:r>
            <a:r>
              <a:rPr lang="pt-PT" sz="1200" dirty="0"/>
              <a:t> </a:t>
            </a:r>
            <a:r>
              <a:rPr lang="pt-PT" sz="1200" dirty="0" err="1"/>
              <a:t>Nauman</a:t>
            </a:r>
            <a:r>
              <a:rPr lang="pt-PT" sz="1200" dirty="0"/>
              <a:t>, </a:t>
            </a:r>
            <a:r>
              <a:rPr lang="pt-PT" sz="1200" i="1" dirty="0" err="1"/>
              <a:t>Both</a:t>
            </a:r>
            <a:r>
              <a:rPr lang="pt-PT" sz="1200" i="1" dirty="0"/>
              <a:t> </a:t>
            </a:r>
            <a:r>
              <a:rPr lang="pt-PT" sz="1200" i="1" dirty="0" err="1"/>
              <a:t>Lips</a:t>
            </a:r>
            <a:r>
              <a:rPr lang="pt-PT" sz="1200" i="1" dirty="0"/>
              <a:t> </a:t>
            </a:r>
            <a:r>
              <a:rPr lang="pt-PT" sz="1200" i="1" dirty="0" err="1"/>
              <a:t>turned</a:t>
            </a:r>
            <a:r>
              <a:rPr lang="pt-PT" sz="1200" i="1" dirty="0"/>
              <a:t> </a:t>
            </a:r>
            <a:r>
              <a:rPr lang="pt-PT" sz="1200" i="1" dirty="0" err="1"/>
              <a:t>out</a:t>
            </a:r>
            <a:r>
              <a:rPr lang="pt-PT" sz="1200" i="1" dirty="0"/>
              <a:t> </a:t>
            </a:r>
            <a:r>
              <a:rPr lang="pt-PT" sz="1200" dirty="0"/>
              <a:t>, 1967 </a:t>
            </a:r>
            <a:r>
              <a:rPr lang="pt-PT" sz="1200" dirty="0" smtClean="0"/>
              <a:t>| Caneta e aguada sobre papel</a:t>
            </a:r>
            <a:endParaRPr lang="en-GB" sz="120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80585" y="605991"/>
            <a:ext cx="4182830" cy="5646017"/>
          </a:xfrm>
          <a:prstGeom prst="rect">
            <a:avLst/>
          </a:prstGeom>
          <a:noFill/>
          <a:ln w="9525">
            <a:noFill/>
            <a:miter lim="800000"/>
            <a:headEnd/>
            <a:tailEnd/>
          </a:ln>
        </p:spPr>
      </p:pic>
      <p:sp>
        <p:nvSpPr>
          <p:cNvPr id="4" name="Rectângulo 3"/>
          <p:cNvSpPr/>
          <p:nvPr/>
        </p:nvSpPr>
        <p:spPr>
          <a:xfrm>
            <a:off x="1330048" y="6397185"/>
            <a:ext cx="6483903" cy="261610"/>
          </a:xfrm>
          <a:prstGeom prst="rect">
            <a:avLst/>
          </a:prstGeom>
        </p:spPr>
        <p:txBody>
          <a:bodyPr wrap="square">
            <a:spAutoFit/>
          </a:bodyPr>
          <a:lstStyle/>
          <a:p>
            <a:pPr algn="ctr"/>
            <a:r>
              <a:rPr lang="en-US" sz="1100" dirty="0" smtClean="0"/>
              <a:t>Joseph Beuys, </a:t>
            </a:r>
            <a:r>
              <a:rPr lang="en-US" sz="1100" i="1" dirty="0" smtClean="0"/>
              <a:t>Stag With Human Head</a:t>
            </a:r>
            <a:r>
              <a:rPr lang="en-US" sz="1100" dirty="0" smtClean="0"/>
              <a:t>, 1955 | </a:t>
            </a:r>
            <a:r>
              <a:rPr lang="en-US" sz="1100" dirty="0" err="1" smtClean="0"/>
              <a:t>Cloreto</a:t>
            </a:r>
            <a:r>
              <a:rPr lang="en-US" sz="1100" dirty="0" smtClean="0"/>
              <a:t> de Ferro e </a:t>
            </a:r>
            <a:r>
              <a:rPr lang="en-US" sz="1100" dirty="0" err="1" smtClean="0"/>
              <a:t>lápis</a:t>
            </a:r>
            <a:r>
              <a:rPr lang="en-US" sz="1100" dirty="0" smtClean="0"/>
              <a:t>, 29,7 x 21 cm</a:t>
            </a:r>
          </a:p>
        </p:txBody>
      </p:sp>
      <p:sp>
        <p:nvSpPr>
          <p:cNvPr id="8" name="Rectângulo 7"/>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9813" y="1455849"/>
            <a:ext cx="5544374" cy="3946301"/>
          </a:xfrm>
          <a:prstGeom prst="rect">
            <a:avLst/>
          </a:prstGeom>
          <a:noFill/>
          <a:ln w="9525">
            <a:noFill/>
            <a:miter lim="800000"/>
            <a:headEnd/>
            <a:tailEnd/>
          </a:ln>
        </p:spPr>
      </p:pic>
      <p:sp>
        <p:nvSpPr>
          <p:cNvPr id="4" name="Rectângulo 3"/>
          <p:cNvSpPr/>
          <p:nvPr/>
        </p:nvSpPr>
        <p:spPr>
          <a:xfrm>
            <a:off x="1330048" y="6267866"/>
            <a:ext cx="6483903" cy="261610"/>
          </a:xfrm>
          <a:prstGeom prst="rect">
            <a:avLst/>
          </a:prstGeom>
        </p:spPr>
        <p:txBody>
          <a:bodyPr wrap="square">
            <a:spAutoFit/>
          </a:bodyPr>
          <a:lstStyle/>
          <a:p>
            <a:pPr algn="ctr"/>
            <a:r>
              <a:rPr lang="en-US" sz="1100" dirty="0" smtClean="0"/>
              <a:t>Joseph Beuys</a:t>
            </a:r>
            <a:r>
              <a:rPr lang="en-US" sz="1100" i="1" dirty="0" smtClean="0"/>
              <a:t>, Red Stag</a:t>
            </a:r>
            <a:r>
              <a:rPr lang="en-US" sz="1100" dirty="0" smtClean="0"/>
              <a:t>, 1956| </a:t>
            </a:r>
            <a:r>
              <a:rPr lang="en-US" sz="1100" dirty="0" err="1" smtClean="0"/>
              <a:t>Aguarela</a:t>
            </a:r>
            <a:r>
              <a:rPr lang="en-US" sz="1100" dirty="0" smtClean="0"/>
              <a:t>, 33 x 54 cm</a:t>
            </a:r>
          </a:p>
        </p:txBody>
      </p:sp>
      <p:sp>
        <p:nvSpPr>
          <p:cNvPr id="7" name="Rectângulo 6"/>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picasso"/>
          <p:cNvPicPr>
            <a:picLocks noChangeAspect="1" noChangeArrowheads="1"/>
          </p:cNvPicPr>
          <p:nvPr/>
        </p:nvPicPr>
        <p:blipFill>
          <a:blip r:embed="rId2" cstate="print"/>
          <a:srcRect/>
          <a:stretch>
            <a:fillRect/>
          </a:stretch>
        </p:blipFill>
        <p:spPr bwMode="auto">
          <a:xfrm>
            <a:off x="2409825" y="0"/>
            <a:ext cx="4324350" cy="6248400"/>
          </a:xfrm>
          <a:prstGeom prst="rect">
            <a:avLst/>
          </a:prstGeom>
          <a:noFill/>
        </p:spPr>
      </p:pic>
      <p:sp>
        <p:nvSpPr>
          <p:cNvPr id="74755" name="Text Box 3"/>
          <p:cNvSpPr txBox="1">
            <a:spLocks noChangeArrowheads="1"/>
          </p:cNvSpPr>
          <p:nvPr/>
        </p:nvSpPr>
        <p:spPr bwMode="auto">
          <a:xfrm>
            <a:off x="190500" y="6400800"/>
            <a:ext cx="8763000" cy="261610"/>
          </a:xfrm>
          <a:prstGeom prst="rect">
            <a:avLst/>
          </a:prstGeom>
          <a:noFill/>
          <a:ln w="9525">
            <a:noFill/>
            <a:miter lim="800000"/>
            <a:headEnd/>
            <a:tailEnd/>
          </a:ln>
          <a:effectLst/>
        </p:spPr>
        <p:txBody>
          <a:bodyPr>
            <a:spAutoFit/>
          </a:bodyPr>
          <a:lstStyle/>
          <a:p>
            <a:pPr>
              <a:spcBef>
                <a:spcPct val="50000"/>
              </a:spcBef>
            </a:pPr>
            <a:r>
              <a:rPr lang="pt-PT" sz="1100" i="1" dirty="0"/>
              <a:t>Picasso</a:t>
            </a:r>
            <a:r>
              <a:rPr lang="pt-PT" sz="1100" i="1" dirty="0" smtClean="0"/>
              <a:t>, </a:t>
            </a:r>
            <a:r>
              <a:rPr lang="pt-PT" sz="1100" i="1" dirty="0" err="1" smtClean="0"/>
              <a:t>Etude</a:t>
            </a:r>
            <a:r>
              <a:rPr lang="pt-PT" sz="1100" i="1" dirty="0" smtClean="0"/>
              <a:t> </a:t>
            </a:r>
            <a:r>
              <a:rPr lang="pt-PT" sz="1100" i="1" dirty="0" err="1"/>
              <a:t>pour</a:t>
            </a:r>
            <a:r>
              <a:rPr lang="pt-PT" sz="1100" i="1" dirty="0"/>
              <a:t> “</a:t>
            </a:r>
            <a:r>
              <a:rPr lang="pt-PT" sz="1100" i="1" dirty="0" err="1"/>
              <a:t>La</a:t>
            </a:r>
            <a:r>
              <a:rPr lang="pt-PT" sz="1100" i="1" dirty="0"/>
              <a:t> </a:t>
            </a:r>
            <a:r>
              <a:rPr lang="pt-PT" sz="1100" i="1" dirty="0" err="1"/>
              <a:t>Repasseuse</a:t>
            </a:r>
            <a:r>
              <a:rPr lang="pt-PT" sz="1100" i="1" dirty="0"/>
              <a:t> _ </a:t>
            </a:r>
            <a:r>
              <a:rPr lang="pt-PT" sz="1100" dirty="0" err="1"/>
              <a:t>Plume</a:t>
            </a:r>
            <a:r>
              <a:rPr lang="pt-PT" sz="1100" dirty="0"/>
              <a:t> </a:t>
            </a:r>
            <a:r>
              <a:rPr lang="pt-PT" sz="1100" dirty="0" err="1"/>
              <a:t>et</a:t>
            </a:r>
            <a:r>
              <a:rPr lang="pt-PT" sz="1100" dirty="0"/>
              <a:t> </a:t>
            </a:r>
            <a:r>
              <a:rPr lang="pt-PT" sz="1100" dirty="0" err="1"/>
              <a:t>encre</a:t>
            </a:r>
            <a:r>
              <a:rPr lang="pt-PT" sz="1100" dirty="0"/>
              <a:t> brune, 37 x 26,9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ngres"/>
          <p:cNvPicPr>
            <a:picLocks noChangeAspect="1" noChangeArrowheads="1"/>
          </p:cNvPicPr>
          <p:nvPr/>
        </p:nvPicPr>
        <p:blipFill>
          <a:blip r:embed="rId2" cstate="print"/>
          <a:srcRect/>
          <a:stretch>
            <a:fillRect/>
          </a:stretch>
        </p:blipFill>
        <p:spPr bwMode="auto">
          <a:xfrm>
            <a:off x="2224088" y="228600"/>
            <a:ext cx="4694237" cy="5943600"/>
          </a:xfrm>
          <a:prstGeom prst="rect">
            <a:avLst/>
          </a:prstGeom>
          <a:noFill/>
        </p:spPr>
      </p:pic>
      <p:sp>
        <p:nvSpPr>
          <p:cNvPr id="71683" name="Text Box 3"/>
          <p:cNvSpPr txBox="1">
            <a:spLocks noChangeArrowheads="1"/>
          </p:cNvSpPr>
          <p:nvPr/>
        </p:nvSpPr>
        <p:spPr bwMode="auto">
          <a:xfrm>
            <a:off x="190500" y="6400800"/>
            <a:ext cx="8763000" cy="261610"/>
          </a:xfrm>
          <a:prstGeom prst="rect">
            <a:avLst/>
          </a:prstGeom>
          <a:noFill/>
          <a:ln w="9525">
            <a:noFill/>
            <a:miter lim="800000"/>
            <a:headEnd/>
            <a:tailEnd/>
          </a:ln>
          <a:effectLst/>
        </p:spPr>
        <p:txBody>
          <a:bodyPr>
            <a:spAutoFit/>
          </a:bodyPr>
          <a:lstStyle/>
          <a:p>
            <a:pPr>
              <a:spcBef>
                <a:spcPct val="50000"/>
              </a:spcBef>
            </a:pPr>
            <a:r>
              <a:rPr lang="pt-PT" sz="1100" b="1" dirty="0" err="1">
                <a:latin typeface="+mj-lt"/>
              </a:rPr>
              <a:t>Ingres</a:t>
            </a:r>
            <a:r>
              <a:rPr lang="pt-PT" sz="1100" i="1" dirty="0" err="1">
                <a:latin typeface="+mj-lt"/>
              </a:rPr>
              <a:t>,Etudes</a:t>
            </a:r>
            <a:r>
              <a:rPr lang="pt-PT" sz="1100" i="1" dirty="0">
                <a:latin typeface="+mj-lt"/>
              </a:rPr>
              <a:t> </a:t>
            </a:r>
            <a:r>
              <a:rPr lang="pt-PT" sz="1100" i="1" dirty="0" err="1">
                <a:latin typeface="+mj-lt"/>
              </a:rPr>
              <a:t>pour</a:t>
            </a:r>
            <a:r>
              <a:rPr lang="pt-PT" sz="1100" i="1" dirty="0">
                <a:latin typeface="+mj-lt"/>
              </a:rPr>
              <a:t> </a:t>
            </a:r>
            <a:r>
              <a:rPr lang="pt-PT" sz="1100" i="1" dirty="0" err="1">
                <a:latin typeface="+mj-lt"/>
              </a:rPr>
              <a:t>le</a:t>
            </a:r>
            <a:r>
              <a:rPr lang="pt-PT" sz="1100" i="1" dirty="0">
                <a:latin typeface="+mj-lt"/>
              </a:rPr>
              <a:t> “</a:t>
            </a:r>
            <a:r>
              <a:rPr lang="pt-PT" sz="1100" i="1" dirty="0" err="1">
                <a:latin typeface="+mj-lt"/>
              </a:rPr>
              <a:t>Bain</a:t>
            </a:r>
            <a:r>
              <a:rPr lang="pt-PT" sz="1100" i="1" dirty="0">
                <a:latin typeface="+mj-lt"/>
              </a:rPr>
              <a:t> </a:t>
            </a:r>
            <a:r>
              <a:rPr lang="pt-PT" sz="1100" i="1" dirty="0" err="1">
                <a:latin typeface="+mj-lt"/>
              </a:rPr>
              <a:t>turc</a:t>
            </a:r>
            <a:r>
              <a:rPr lang="pt-PT" sz="1100" i="1" dirty="0">
                <a:latin typeface="+mj-lt"/>
              </a:rPr>
              <a:t>”</a:t>
            </a:r>
            <a:endParaRPr lang="pt-PT" sz="1100" dirty="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223628" y="3244334"/>
            <a:ext cx="6696744" cy="461665"/>
          </a:xfrm>
          <a:prstGeom prst="rect">
            <a:avLst/>
          </a:prstGeom>
          <a:noFill/>
        </p:spPr>
        <p:txBody>
          <a:bodyPr wrap="square" rtlCol="0">
            <a:spAutoFit/>
          </a:bodyPr>
          <a:lstStyle/>
          <a:p>
            <a:pPr algn="ctr"/>
            <a:r>
              <a:rPr lang="es-ES" sz="2400" dirty="0" smtClean="0"/>
              <a:t>REGIMES GRÁFICOS: ABORDAGENS TAXONÓMICOS</a:t>
            </a:r>
            <a:endParaRPr lang="es-ES" sz="2400" b="1" dirty="0" smtClean="0"/>
          </a:p>
        </p:txBody>
      </p:sp>
      <p:sp>
        <p:nvSpPr>
          <p:cNvPr id="3" name="Rectângulo 2"/>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upload.wikimedia.org/wikipedia/commons/9/98/Duerer_wing_of_a_blue_roller.jpg"/>
          <p:cNvPicPr>
            <a:picLocks noChangeAspect="1" noChangeArrowheads="1"/>
          </p:cNvPicPr>
          <p:nvPr/>
        </p:nvPicPr>
        <p:blipFill>
          <a:blip r:embed="rId2" cstate="print"/>
          <a:srcRect/>
          <a:stretch>
            <a:fillRect/>
          </a:stretch>
        </p:blipFill>
        <p:spPr bwMode="auto">
          <a:xfrm>
            <a:off x="1890712" y="833437"/>
            <a:ext cx="5362575" cy="5191126"/>
          </a:xfrm>
          <a:prstGeom prst="rect">
            <a:avLst/>
          </a:prstGeom>
          <a:noFill/>
        </p:spPr>
      </p:pic>
      <p:sp>
        <p:nvSpPr>
          <p:cNvPr id="3" name="Rectângulo 2"/>
          <p:cNvSpPr/>
          <p:nvPr/>
        </p:nvSpPr>
        <p:spPr>
          <a:xfrm>
            <a:off x="1330048" y="6267866"/>
            <a:ext cx="6483903" cy="261610"/>
          </a:xfrm>
          <a:prstGeom prst="rect">
            <a:avLst/>
          </a:prstGeom>
        </p:spPr>
        <p:txBody>
          <a:bodyPr wrap="square">
            <a:spAutoFit/>
          </a:bodyPr>
          <a:lstStyle/>
          <a:p>
            <a:pPr algn="ctr"/>
            <a:r>
              <a:rPr lang="en-US" sz="1100" dirty="0" err="1" smtClean="0"/>
              <a:t>Albretch</a:t>
            </a:r>
            <a:r>
              <a:rPr lang="en-US" sz="1100" dirty="0" smtClean="0"/>
              <a:t> Durer, </a:t>
            </a:r>
            <a:r>
              <a:rPr lang="de-DE" sz="1100" i="1" dirty="0" smtClean="0"/>
              <a:t>Flügel einer Blaurake</a:t>
            </a:r>
            <a:r>
              <a:rPr lang="en-US" sz="1100" dirty="0" smtClean="0"/>
              <a:t>, 1512| Gouache e </a:t>
            </a:r>
            <a:r>
              <a:rPr lang="en-US" sz="1100" dirty="0" err="1" smtClean="0"/>
              <a:t>aguarela</a:t>
            </a:r>
            <a:r>
              <a:rPr lang="en-US" sz="1100" dirty="0" smtClean="0"/>
              <a:t> </a:t>
            </a:r>
            <a:r>
              <a:rPr lang="en-US" sz="1100" dirty="0" err="1" smtClean="0"/>
              <a:t>sobre</a:t>
            </a:r>
            <a:r>
              <a:rPr lang="en-US" sz="1100" dirty="0" smtClean="0"/>
              <a:t> </a:t>
            </a:r>
            <a:r>
              <a:rPr lang="en-US" sz="1100" dirty="0" err="1" smtClean="0"/>
              <a:t>papel</a:t>
            </a:r>
            <a:r>
              <a:rPr lang="en-US" sz="1100" dirty="0" smtClean="0"/>
              <a:t>, 20 x 20 cm</a:t>
            </a:r>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81200" y="1574800"/>
            <a:ext cx="5180013" cy="3708400"/>
          </a:xfrm>
          <a:prstGeom prst="rect">
            <a:avLst/>
          </a:prstGeom>
          <a:noFill/>
          <a:ln w="9525">
            <a:noFill/>
            <a:miter lim="800000"/>
            <a:headEnd/>
            <a:tailEnd/>
          </a:ln>
        </p:spPr>
      </p:pic>
      <p:sp>
        <p:nvSpPr>
          <p:cNvPr id="3" name="CaixaDeTexto 2"/>
          <p:cNvSpPr txBox="1"/>
          <p:nvPr/>
        </p:nvSpPr>
        <p:spPr>
          <a:xfrm>
            <a:off x="214282" y="6286520"/>
            <a:ext cx="8678198" cy="276999"/>
          </a:xfrm>
          <a:prstGeom prst="rect">
            <a:avLst/>
          </a:prstGeom>
          <a:noFill/>
        </p:spPr>
        <p:txBody>
          <a:bodyPr wrap="square" rtlCol="0">
            <a:spAutoFit/>
          </a:bodyPr>
          <a:lstStyle/>
          <a:p>
            <a:r>
              <a:rPr lang="pt-PT" sz="1200" dirty="0" smtClean="0"/>
              <a:t>Michael </a:t>
            </a:r>
            <a:r>
              <a:rPr lang="pt-PT" sz="1200" dirty="0" err="1" smtClean="0"/>
              <a:t>Landy</a:t>
            </a:r>
            <a:r>
              <a:rPr lang="pt-PT" sz="1200" dirty="0" smtClean="0"/>
              <a:t>, </a:t>
            </a:r>
            <a:r>
              <a:rPr lang="pt-PT" sz="1200" i="1" dirty="0" err="1" smtClean="0"/>
              <a:t>Periphereal</a:t>
            </a:r>
            <a:r>
              <a:rPr lang="pt-PT" sz="1200" i="1" dirty="0" smtClean="0"/>
              <a:t> Vascular </a:t>
            </a:r>
            <a:r>
              <a:rPr lang="pt-PT" sz="1200" i="1" dirty="0" err="1" smtClean="0"/>
              <a:t>Disease</a:t>
            </a:r>
            <a:r>
              <a:rPr lang="pt-PT" sz="1200" i="1" dirty="0" smtClean="0"/>
              <a:t> (</a:t>
            </a:r>
            <a:r>
              <a:rPr lang="pt-PT" sz="1200" i="1" dirty="0" err="1" smtClean="0"/>
              <a:t>from</a:t>
            </a:r>
            <a:r>
              <a:rPr lang="pt-PT" sz="1200" i="1" dirty="0" smtClean="0"/>
              <a:t> de series “</a:t>
            </a:r>
            <a:r>
              <a:rPr lang="pt-PT" sz="1200" i="1" dirty="0" err="1" smtClean="0"/>
              <a:t>Welcome</a:t>
            </a:r>
            <a:r>
              <a:rPr lang="pt-PT" sz="1200" i="1" dirty="0" smtClean="0"/>
              <a:t> to </a:t>
            </a:r>
            <a:r>
              <a:rPr lang="pt-PT" sz="1200" i="1" dirty="0" err="1" smtClean="0"/>
              <a:t>My</a:t>
            </a:r>
            <a:r>
              <a:rPr lang="pt-PT" sz="1200" i="1" dirty="0" smtClean="0"/>
              <a:t> </a:t>
            </a:r>
            <a:r>
              <a:rPr lang="pt-PT" sz="1200" i="1" dirty="0" err="1" smtClean="0"/>
              <a:t>World</a:t>
            </a:r>
            <a:r>
              <a:rPr lang="pt-PT" sz="1200" i="1" dirty="0" smtClean="0"/>
              <a:t>”)</a:t>
            </a:r>
            <a:r>
              <a:rPr lang="pt-PT" sz="1200" dirty="0" smtClean="0"/>
              <a:t>, 2004. Lápis de cor sobre papel, 42 x 59,4 cm</a:t>
            </a:r>
            <a:endParaRPr lang="pt-PT" sz="120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hu ta, la flor solitaria, 1659"/>
          <p:cNvPicPr>
            <a:picLocks noChangeAspect="1" noChangeArrowheads="1"/>
          </p:cNvPicPr>
          <p:nvPr/>
        </p:nvPicPr>
        <p:blipFill>
          <a:blip r:embed="rId2" cstate="print"/>
          <a:srcRect/>
          <a:stretch>
            <a:fillRect/>
          </a:stretch>
        </p:blipFill>
        <p:spPr bwMode="auto">
          <a:xfrm>
            <a:off x="1028700" y="1313656"/>
            <a:ext cx="7086600" cy="4230688"/>
          </a:xfrm>
          <a:prstGeom prst="rect">
            <a:avLst/>
          </a:prstGeom>
          <a:noFill/>
        </p:spPr>
      </p:pic>
      <p:sp>
        <p:nvSpPr>
          <p:cNvPr id="33795" name="Text Box 3"/>
          <p:cNvSpPr txBox="1">
            <a:spLocks noChangeArrowheads="1"/>
          </p:cNvSpPr>
          <p:nvPr/>
        </p:nvSpPr>
        <p:spPr bwMode="auto">
          <a:xfrm>
            <a:off x="457200" y="6324600"/>
            <a:ext cx="8382000" cy="274638"/>
          </a:xfrm>
          <a:prstGeom prst="rect">
            <a:avLst/>
          </a:prstGeom>
          <a:noFill/>
          <a:ln w="9525">
            <a:noFill/>
            <a:miter lim="800000"/>
            <a:headEnd/>
            <a:tailEnd/>
          </a:ln>
          <a:effectLst/>
        </p:spPr>
        <p:txBody>
          <a:bodyPr>
            <a:spAutoFit/>
          </a:bodyPr>
          <a:lstStyle/>
          <a:p>
            <a:pPr>
              <a:spcBef>
                <a:spcPct val="50000"/>
              </a:spcBef>
            </a:pPr>
            <a:r>
              <a:rPr lang="pt-PT" sz="1200" dirty="0" err="1">
                <a:latin typeface="Arial" pitchFamily="34" charset="0"/>
              </a:rPr>
              <a:t>Chu</a:t>
            </a:r>
            <a:r>
              <a:rPr lang="pt-PT" sz="1200" dirty="0">
                <a:latin typeface="Arial" pitchFamily="34" charset="0"/>
              </a:rPr>
              <a:t> Ta, </a:t>
            </a:r>
            <a:r>
              <a:rPr lang="pt-PT" sz="1200" i="1" dirty="0">
                <a:latin typeface="Arial" pitchFamily="34" charset="0"/>
              </a:rPr>
              <a:t>A flor solitária, </a:t>
            </a:r>
            <a:r>
              <a:rPr lang="pt-PT" sz="1200" dirty="0">
                <a:latin typeface="Arial" pitchFamily="34" charset="0"/>
              </a:rPr>
              <a:t>1659</a:t>
            </a:r>
            <a:endParaRPr lang="en-GB" sz="1200" dirty="0">
              <a:latin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Botanical studies at the local firing range">
            <a:hlinkClick r:id="rId2"/>
          </p:cNvPr>
          <p:cNvPicPr>
            <a:picLocks noChangeAspect="1" noChangeArrowheads="1"/>
          </p:cNvPicPr>
          <p:nvPr/>
        </p:nvPicPr>
        <p:blipFill>
          <a:blip r:embed="rId3" cstate="print"/>
          <a:srcRect/>
          <a:stretch>
            <a:fillRect/>
          </a:stretch>
        </p:blipFill>
        <p:spPr bwMode="auto">
          <a:xfrm>
            <a:off x="2987824" y="1412776"/>
            <a:ext cx="6048671" cy="4032448"/>
          </a:xfrm>
          <a:prstGeom prst="rect">
            <a:avLst/>
          </a:prstGeom>
          <a:noFill/>
        </p:spPr>
      </p:pic>
      <p:sp>
        <p:nvSpPr>
          <p:cNvPr id="3" name="Rectângulo 2"/>
          <p:cNvSpPr/>
          <p:nvPr/>
        </p:nvSpPr>
        <p:spPr>
          <a:xfrm>
            <a:off x="179512" y="6021288"/>
            <a:ext cx="8158219" cy="769441"/>
          </a:xfrm>
          <a:prstGeom prst="rect">
            <a:avLst/>
          </a:prstGeom>
        </p:spPr>
        <p:txBody>
          <a:bodyPr wrap="square">
            <a:spAutoFit/>
          </a:bodyPr>
          <a:lstStyle/>
          <a:p>
            <a:r>
              <a:rPr lang="en-US" sz="1100" dirty="0" smtClean="0"/>
              <a:t>Andy Parker, </a:t>
            </a:r>
            <a:r>
              <a:rPr lang="en-US" sz="1100" i="1" dirty="0" smtClean="0"/>
              <a:t>Furze Study </a:t>
            </a:r>
            <a:r>
              <a:rPr lang="en-US" sz="1100" i="1" dirty="0" err="1" smtClean="0"/>
              <a:t>Watercolour</a:t>
            </a:r>
            <a:r>
              <a:rPr lang="en-US" sz="1100" i="1" dirty="0" smtClean="0"/>
              <a:t> with bullet holes , </a:t>
            </a:r>
            <a:r>
              <a:rPr lang="en-US" sz="1100" dirty="0" smtClean="0"/>
              <a:t>59 x 80cm</a:t>
            </a:r>
          </a:p>
          <a:p>
            <a:r>
              <a:rPr lang="en-US" sz="1100" i="1" dirty="0" smtClean="0"/>
              <a:t>Furze Studies used as targets at Half Tree Hollow Rifle Club.</a:t>
            </a:r>
          </a:p>
          <a:p>
            <a:r>
              <a:rPr lang="en-US" sz="1100" dirty="0" smtClean="0"/>
              <a:t>(cf. &lt; http://andyp.co.uk/&gt;)</a:t>
            </a:r>
          </a:p>
          <a:p>
            <a:endParaRPr lang="pt-PT" sz="1100" dirty="0"/>
          </a:p>
        </p:txBody>
      </p:sp>
      <p:pic>
        <p:nvPicPr>
          <p:cNvPr id="4" name="Picture 2" descr="Botanical study after use as target">
            <a:hlinkClick r:id="rId4"/>
          </p:cNvPr>
          <p:cNvPicPr>
            <a:picLocks noChangeAspect="1" noChangeArrowheads="1"/>
          </p:cNvPicPr>
          <p:nvPr/>
        </p:nvPicPr>
        <p:blipFill>
          <a:blip r:embed="rId5" cstate="print"/>
          <a:srcRect/>
          <a:stretch>
            <a:fillRect/>
          </a:stretch>
        </p:blipFill>
        <p:spPr bwMode="auto">
          <a:xfrm>
            <a:off x="179512" y="1412776"/>
            <a:ext cx="2685611" cy="4032448"/>
          </a:xfrm>
          <a:prstGeom prst="rect">
            <a:avLst/>
          </a:prstGeom>
          <a:noFill/>
        </p:spPr>
      </p:pic>
      <p:sp>
        <p:nvSpPr>
          <p:cNvPr id="6" name="Rectângulo 5"/>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tanical watercolour mounted on cardboard with bulldog clip">
            <a:hlinkClick r:id="rId2"/>
          </p:cNvPr>
          <p:cNvPicPr>
            <a:picLocks noChangeAspect="1" noChangeArrowheads="1"/>
          </p:cNvPicPr>
          <p:nvPr/>
        </p:nvPicPr>
        <p:blipFill>
          <a:blip r:embed="rId3" cstate="print"/>
          <a:srcRect/>
          <a:stretch>
            <a:fillRect/>
          </a:stretch>
        </p:blipFill>
        <p:spPr bwMode="auto">
          <a:xfrm>
            <a:off x="683568" y="692696"/>
            <a:ext cx="3419475" cy="4762500"/>
          </a:xfrm>
          <a:prstGeom prst="rect">
            <a:avLst/>
          </a:prstGeom>
          <a:noFill/>
        </p:spPr>
      </p:pic>
      <p:pic>
        <p:nvPicPr>
          <p:cNvPr id="3076" name="Picture 4" descr="Botanical watercolour mounted on cardboard with bulldog clip">
            <a:hlinkClick r:id="rId4"/>
          </p:cNvPr>
          <p:cNvPicPr>
            <a:picLocks noChangeAspect="1" noChangeArrowheads="1"/>
          </p:cNvPicPr>
          <p:nvPr/>
        </p:nvPicPr>
        <p:blipFill>
          <a:blip r:embed="rId5" cstate="print"/>
          <a:srcRect/>
          <a:stretch>
            <a:fillRect/>
          </a:stretch>
        </p:blipFill>
        <p:spPr bwMode="auto">
          <a:xfrm>
            <a:off x="5076056" y="692696"/>
            <a:ext cx="3419475" cy="4762500"/>
          </a:xfrm>
          <a:prstGeom prst="rect">
            <a:avLst/>
          </a:prstGeom>
          <a:noFill/>
        </p:spPr>
      </p:pic>
      <p:sp>
        <p:nvSpPr>
          <p:cNvPr id="5" name="Rectângulo 4"/>
          <p:cNvSpPr/>
          <p:nvPr/>
        </p:nvSpPr>
        <p:spPr>
          <a:xfrm>
            <a:off x="683568" y="5580727"/>
            <a:ext cx="7523931" cy="1107996"/>
          </a:xfrm>
          <a:prstGeom prst="rect">
            <a:avLst/>
          </a:prstGeom>
        </p:spPr>
        <p:txBody>
          <a:bodyPr wrap="square">
            <a:spAutoFit/>
          </a:bodyPr>
          <a:lstStyle/>
          <a:p>
            <a:r>
              <a:rPr lang="en-US" sz="1100" dirty="0" smtClean="0"/>
              <a:t>Andy Parker, </a:t>
            </a:r>
            <a:r>
              <a:rPr lang="en-US" sz="1100" i="1" dirty="0" err="1" smtClean="0"/>
              <a:t>Ábhar</a:t>
            </a:r>
            <a:r>
              <a:rPr lang="en-US" sz="1100" i="1" dirty="0" smtClean="0"/>
              <a:t> </a:t>
            </a:r>
            <a:r>
              <a:rPr lang="en-US" sz="1100" i="1" dirty="0" err="1" smtClean="0"/>
              <a:t>agus</a:t>
            </a:r>
            <a:r>
              <a:rPr lang="en-US" sz="1100" i="1" dirty="0" smtClean="0"/>
              <a:t> </a:t>
            </a:r>
            <a:r>
              <a:rPr lang="en-US" sz="1100" i="1" dirty="0" err="1" smtClean="0"/>
              <a:t>Meon</a:t>
            </a:r>
            <a:r>
              <a:rPr lang="en-US" sz="1100" dirty="0" smtClean="0"/>
              <a:t>, University College Dublin</a:t>
            </a:r>
          </a:p>
          <a:p>
            <a:r>
              <a:rPr lang="en-US" sz="1100" dirty="0" smtClean="0"/>
              <a:t>“</a:t>
            </a:r>
            <a:r>
              <a:rPr lang="en-US" sz="1100" i="1" dirty="0" smtClean="0"/>
              <a:t>In June 2008, I took part in an exhibition </a:t>
            </a:r>
            <a:r>
              <a:rPr lang="en-US" sz="1100" i="1" dirty="0" err="1" smtClean="0"/>
              <a:t>programme</a:t>
            </a:r>
            <a:r>
              <a:rPr lang="en-US" sz="1100" i="1" dirty="0" smtClean="0"/>
              <a:t> that formed part of the Sixth World Archaeological Congress in Dublin, Ireland. The work prompted questions that were raised during lectures and discussion groups chaired by the exhibition curator, Dr Ian Russell. These events explored the shared territory of artistic and archaeological practice, and I was privileged to be able to contribute to panel discussions, addressing issues of artifact/fiction and site-specific temporally bound works</a:t>
            </a:r>
            <a:r>
              <a:rPr lang="en-US" sz="1100" dirty="0" smtClean="0"/>
              <a:t>.”</a:t>
            </a:r>
          </a:p>
          <a:p>
            <a:r>
              <a:rPr lang="en-US" sz="1100" dirty="0" smtClean="0"/>
              <a:t>(cf. &lt; http://andyp.co.uk/&gt;)</a:t>
            </a:r>
            <a:endParaRPr lang="en-US" sz="1100" dirty="0"/>
          </a:p>
        </p:txBody>
      </p:sp>
      <p:sp>
        <p:nvSpPr>
          <p:cNvPr id="8" name="Rectângulo 7"/>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9512" y="548680"/>
            <a:ext cx="4536504" cy="6138799"/>
          </a:xfrm>
          <a:prstGeom prst="rect">
            <a:avLst/>
          </a:prstGeom>
          <a:noFill/>
          <a:ln w="9525">
            <a:noFill/>
            <a:miter lim="800000"/>
            <a:headEnd/>
            <a:tailEnd/>
          </a:ln>
        </p:spPr>
      </p:pic>
      <p:sp>
        <p:nvSpPr>
          <p:cNvPr id="3" name="Rectângulo 2"/>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
        <p:nvSpPr>
          <p:cNvPr id="4" name="Text Box 3"/>
          <p:cNvSpPr txBox="1">
            <a:spLocks noChangeArrowheads="1"/>
          </p:cNvSpPr>
          <p:nvPr/>
        </p:nvSpPr>
        <p:spPr bwMode="auto">
          <a:xfrm>
            <a:off x="4896544" y="548680"/>
            <a:ext cx="4067944" cy="6140142"/>
          </a:xfrm>
          <a:prstGeom prst="rect">
            <a:avLst/>
          </a:prstGeom>
          <a:noFill/>
          <a:ln w="9525">
            <a:noFill/>
            <a:miter lim="800000"/>
            <a:headEnd/>
            <a:tailEnd/>
          </a:ln>
          <a:effectLst/>
        </p:spPr>
        <p:txBody>
          <a:bodyPr wrap="square">
            <a:spAutoFit/>
          </a:bodyPr>
          <a:lstStyle/>
          <a:p>
            <a:pPr>
              <a:spcBef>
                <a:spcPct val="50000"/>
              </a:spcBef>
            </a:pPr>
            <a:r>
              <a:rPr lang="en-US" sz="1000" i="1" dirty="0" smtClean="0"/>
              <a:t>Shepherd’s Purse 5</a:t>
            </a:r>
            <a:r>
              <a:rPr lang="en-US" sz="1000" dirty="0" smtClean="0"/>
              <a:t> is one of a series of etchings in </a:t>
            </a:r>
            <a:r>
              <a:rPr lang="en-US" sz="1000" dirty="0" err="1" smtClean="0"/>
              <a:t>Landy’s</a:t>
            </a:r>
            <a:r>
              <a:rPr lang="en-US" sz="1000" dirty="0" smtClean="0"/>
              <a:t> portfolio </a:t>
            </a:r>
            <a:r>
              <a:rPr lang="en-US" sz="1000" i="1" dirty="0" smtClean="0"/>
              <a:t>Nourishment.</a:t>
            </a:r>
          </a:p>
          <a:p>
            <a:pPr>
              <a:spcBef>
                <a:spcPct val="50000"/>
              </a:spcBef>
            </a:pPr>
            <a:r>
              <a:rPr lang="en-US" sz="1000" dirty="0" smtClean="0"/>
              <a:t>The etchings are all meticulous, life-sized studies of individual weeds the artist found growing in the street. </a:t>
            </a:r>
            <a:r>
              <a:rPr lang="en-US" sz="1000" dirty="0" err="1" smtClean="0"/>
              <a:t>Landy</a:t>
            </a:r>
            <a:r>
              <a:rPr lang="en-US" sz="1000" dirty="0" smtClean="0"/>
              <a:t> has described why he was drawn to these ‘street flowers’. He has said, ‘they are </a:t>
            </a:r>
            <a:r>
              <a:rPr lang="en-US" sz="1000" dirty="0" err="1" smtClean="0"/>
              <a:t>marvellous</a:t>
            </a:r>
            <a:r>
              <a:rPr lang="en-US" sz="1000" dirty="0" smtClean="0"/>
              <a:t>, optimistic things that you find in inner London ... They occupy an urban landscape which is very hostile and they have to be adaptable and find little bits of soil to prosper’ (quoted in Buck). Weeds are hardy, thriving in often inhospitable conditions with very little soil, water or direct sunlight. They grow between paving stones or on waste ground in the city, tenaciously asserting themselves despite being overlooked by the majority of passers-by. </a:t>
            </a:r>
            <a:r>
              <a:rPr lang="en-US" sz="1000" dirty="0" err="1" smtClean="0"/>
              <a:t>Landy</a:t>
            </a:r>
            <a:r>
              <a:rPr lang="en-US" sz="1000" dirty="0" smtClean="0"/>
              <a:t> collected a number of these plants and took them back to his studio where he potted and tended them, making studies of their structures including detailed renderings of roots, leaves and flowers. </a:t>
            </a:r>
          </a:p>
          <a:p>
            <a:pPr>
              <a:spcBef>
                <a:spcPct val="50000"/>
              </a:spcBef>
            </a:pPr>
            <a:endParaRPr lang="en-US" sz="1000" dirty="0" smtClean="0"/>
          </a:p>
          <a:p>
            <a:pPr>
              <a:spcBef>
                <a:spcPct val="50000"/>
              </a:spcBef>
            </a:pPr>
            <a:r>
              <a:rPr lang="en-US" sz="1000" dirty="0" smtClean="0"/>
              <a:t>In Rachel Taylor (2003), “</a:t>
            </a:r>
            <a:r>
              <a:rPr lang="pt-PT" sz="1000" dirty="0" err="1" smtClean="0"/>
              <a:t>Shepherd's</a:t>
            </a:r>
            <a:r>
              <a:rPr lang="pt-PT" sz="1000" dirty="0" smtClean="0"/>
              <a:t> </a:t>
            </a:r>
            <a:r>
              <a:rPr lang="pt-PT" sz="1000" dirty="0" err="1" smtClean="0"/>
              <a:t>Purse</a:t>
            </a:r>
            <a:r>
              <a:rPr lang="pt-PT" sz="1000" dirty="0" smtClean="0"/>
              <a:t> 5  2002” (on-line), Tate online, &lt;http://www.tate.org.uk/servlet/ViewWork?cgroupid=999999961&amp;workid=76677&amp;searchid=10249&amp;tabview=text &gt; consulta 15.11.2010)</a:t>
            </a:r>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000" dirty="0" smtClean="0"/>
          </a:p>
          <a:p>
            <a:pPr>
              <a:spcBef>
                <a:spcPct val="50000"/>
              </a:spcBef>
            </a:pPr>
            <a:endParaRPr lang="pt-PT" sz="1200" dirty="0" smtClean="0">
              <a:latin typeface="Arial" pitchFamily="34" charset="0"/>
            </a:endParaRPr>
          </a:p>
          <a:p>
            <a:pPr>
              <a:spcBef>
                <a:spcPct val="50000"/>
              </a:spcBef>
            </a:pPr>
            <a:r>
              <a:rPr lang="pt-PT" sz="1200" dirty="0" smtClean="0">
                <a:latin typeface="Arial" pitchFamily="34" charset="0"/>
              </a:rPr>
              <a:t>Michael </a:t>
            </a:r>
            <a:r>
              <a:rPr lang="pt-PT" sz="1200" dirty="0" err="1" smtClean="0">
                <a:latin typeface="Arial" pitchFamily="34" charset="0"/>
              </a:rPr>
              <a:t>Landy</a:t>
            </a:r>
            <a:r>
              <a:rPr lang="pt-PT" sz="1200" b="1" dirty="0" smtClean="0">
                <a:latin typeface="Arial" pitchFamily="34" charset="0"/>
              </a:rPr>
              <a:t>, </a:t>
            </a:r>
            <a:r>
              <a:rPr lang="pt-PT" sz="1200" i="1" dirty="0" err="1" smtClean="0">
                <a:latin typeface="Arial" pitchFamily="34" charset="0"/>
              </a:rPr>
              <a:t>Greater</a:t>
            </a:r>
            <a:r>
              <a:rPr lang="pt-PT" sz="1200" i="1" dirty="0" smtClean="0">
                <a:latin typeface="Arial" pitchFamily="34" charset="0"/>
              </a:rPr>
              <a:t> </a:t>
            </a:r>
            <a:r>
              <a:rPr lang="pt-PT" sz="1200" i="1" dirty="0" err="1" smtClean="0">
                <a:latin typeface="Arial" pitchFamily="34" charset="0"/>
              </a:rPr>
              <a:t>Plantain</a:t>
            </a:r>
            <a:r>
              <a:rPr lang="pt-PT" sz="1200" i="1" dirty="0" smtClean="0">
                <a:latin typeface="Arial" pitchFamily="34" charset="0"/>
              </a:rPr>
              <a:t>, </a:t>
            </a:r>
            <a:r>
              <a:rPr lang="pt-PT" sz="1200" dirty="0" smtClean="0">
                <a:latin typeface="Arial" pitchFamily="34" charset="0"/>
              </a:rPr>
              <a:t>2002 (detalhe). | Gravura, 91 x 80 cm.</a:t>
            </a:r>
            <a:endParaRPr lang="en-GB"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www.myrtheboymans.nl/cms/uploads/tbgallery/dissectionfrog.jpg"/>
          <p:cNvPicPr>
            <a:picLocks noChangeAspect="1" noChangeArrowheads="1"/>
          </p:cNvPicPr>
          <p:nvPr/>
        </p:nvPicPr>
        <p:blipFill>
          <a:blip r:embed="rId2" cstate="print"/>
          <a:srcRect/>
          <a:stretch>
            <a:fillRect/>
          </a:stretch>
        </p:blipFill>
        <p:spPr bwMode="auto">
          <a:xfrm>
            <a:off x="1872000" y="476672"/>
            <a:ext cx="5400000" cy="5400001"/>
          </a:xfrm>
          <a:prstGeom prst="rect">
            <a:avLst/>
          </a:prstGeom>
          <a:noFill/>
        </p:spPr>
      </p:pic>
      <p:sp>
        <p:nvSpPr>
          <p:cNvPr id="6" name="CaixaDeTexto 5"/>
          <p:cNvSpPr txBox="1"/>
          <p:nvPr/>
        </p:nvSpPr>
        <p:spPr>
          <a:xfrm>
            <a:off x="214282" y="6286520"/>
            <a:ext cx="4786346" cy="276999"/>
          </a:xfrm>
          <a:prstGeom prst="rect">
            <a:avLst/>
          </a:prstGeom>
          <a:noFill/>
        </p:spPr>
        <p:txBody>
          <a:bodyPr wrap="square" rtlCol="0">
            <a:spAutoFit/>
          </a:bodyPr>
          <a:lstStyle/>
          <a:p>
            <a:r>
              <a:rPr lang="pt-PT" sz="1200" dirty="0" err="1" smtClean="0"/>
              <a:t>Myrthe</a:t>
            </a:r>
            <a:r>
              <a:rPr lang="pt-PT" sz="1200" dirty="0" smtClean="0"/>
              <a:t> </a:t>
            </a:r>
            <a:r>
              <a:rPr lang="pt-PT" sz="1200" dirty="0" err="1" smtClean="0"/>
              <a:t>Boymans</a:t>
            </a:r>
            <a:r>
              <a:rPr lang="pt-PT" sz="1200" dirty="0" smtClean="0"/>
              <a:t>, </a:t>
            </a:r>
            <a:r>
              <a:rPr lang="pt-PT" sz="1200" i="1" dirty="0" err="1" smtClean="0"/>
              <a:t>Dissecation</a:t>
            </a:r>
            <a:r>
              <a:rPr lang="pt-PT" sz="1200" i="1" dirty="0" smtClean="0"/>
              <a:t> </a:t>
            </a:r>
            <a:r>
              <a:rPr lang="pt-PT" sz="1200" i="1" dirty="0" err="1" smtClean="0"/>
              <a:t>Frog</a:t>
            </a:r>
            <a:r>
              <a:rPr lang="pt-PT" sz="1200" dirty="0" smtClean="0"/>
              <a:t>, </a:t>
            </a:r>
            <a:r>
              <a:rPr lang="pt-PT" sz="1200" dirty="0" err="1" smtClean="0"/>
              <a:t>sd</a:t>
            </a:r>
            <a:r>
              <a:rPr lang="pt-PT" sz="1200" dirty="0" smtClean="0"/>
              <a:t>. Lápis e aguarela sobre papel </a:t>
            </a:r>
            <a:endParaRPr lang="pt-PT" sz="120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yrtheboymans.nl/cms/uploads/tbgallery/skullbeaver.jpg"/>
          <p:cNvPicPr>
            <a:picLocks noChangeAspect="1" noChangeArrowheads="1"/>
          </p:cNvPicPr>
          <p:nvPr/>
        </p:nvPicPr>
        <p:blipFill>
          <a:blip r:embed="rId2" cstate="print"/>
          <a:srcRect/>
          <a:stretch>
            <a:fillRect/>
          </a:stretch>
        </p:blipFill>
        <p:spPr bwMode="auto">
          <a:xfrm>
            <a:off x="1871662" y="476672"/>
            <a:ext cx="5400675" cy="5429251"/>
          </a:xfrm>
          <a:prstGeom prst="rect">
            <a:avLst/>
          </a:prstGeom>
          <a:noFill/>
        </p:spPr>
      </p:pic>
      <p:sp>
        <p:nvSpPr>
          <p:cNvPr id="3" name="CaixaDeTexto 2"/>
          <p:cNvSpPr txBox="1"/>
          <p:nvPr/>
        </p:nvSpPr>
        <p:spPr>
          <a:xfrm>
            <a:off x="214282" y="6286520"/>
            <a:ext cx="4786346" cy="276999"/>
          </a:xfrm>
          <a:prstGeom prst="rect">
            <a:avLst/>
          </a:prstGeom>
          <a:noFill/>
        </p:spPr>
        <p:txBody>
          <a:bodyPr wrap="square" rtlCol="0">
            <a:spAutoFit/>
          </a:bodyPr>
          <a:lstStyle/>
          <a:p>
            <a:r>
              <a:rPr lang="pt-PT" sz="1200" dirty="0" err="1" smtClean="0"/>
              <a:t>Myrthe</a:t>
            </a:r>
            <a:r>
              <a:rPr lang="pt-PT" sz="1200" dirty="0" smtClean="0"/>
              <a:t> </a:t>
            </a:r>
            <a:r>
              <a:rPr lang="pt-PT" sz="1200" dirty="0" err="1" smtClean="0"/>
              <a:t>Boymans</a:t>
            </a:r>
            <a:r>
              <a:rPr lang="pt-PT" sz="1200" dirty="0" smtClean="0"/>
              <a:t>, </a:t>
            </a:r>
            <a:r>
              <a:rPr lang="pt-PT" sz="1200" i="1" dirty="0" err="1" smtClean="0"/>
              <a:t>Skull</a:t>
            </a:r>
            <a:r>
              <a:rPr lang="pt-PT" sz="1200" i="1" dirty="0" smtClean="0"/>
              <a:t> </a:t>
            </a:r>
            <a:r>
              <a:rPr lang="pt-PT" sz="1200" i="1" dirty="0" err="1" smtClean="0"/>
              <a:t>of</a:t>
            </a:r>
            <a:r>
              <a:rPr lang="pt-PT" sz="1200" i="1" dirty="0" smtClean="0"/>
              <a:t> </a:t>
            </a:r>
            <a:r>
              <a:rPr lang="pt-PT" sz="1200" i="1" dirty="0" err="1" smtClean="0"/>
              <a:t>Beaver</a:t>
            </a:r>
            <a:r>
              <a:rPr lang="pt-PT" sz="1200" dirty="0" smtClean="0"/>
              <a:t>, </a:t>
            </a:r>
            <a:r>
              <a:rPr lang="pt-PT" sz="1200" dirty="0" err="1" smtClean="0"/>
              <a:t>sd</a:t>
            </a:r>
            <a:r>
              <a:rPr lang="pt-PT" sz="1200" dirty="0" smtClean="0"/>
              <a:t>. Lápis sobre papel </a:t>
            </a:r>
            <a:endParaRPr lang="pt-PT" sz="120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B"/>
          <p:cNvPicPr>
            <a:picLocks noChangeAspect="1" noChangeArrowheads="1"/>
          </p:cNvPicPr>
          <p:nvPr/>
        </p:nvPicPr>
        <p:blipFill>
          <a:blip r:embed="rId2" cstate="print"/>
          <a:srcRect/>
          <a:stretch>
            <a:fillRect/>
          </a:stretch>
        </p:blipFill>
        <p:spPr bwMode="auto">
          <a:xfrm>
            <a:off x="1763688" y="1922272"/>
            <a:ext cx="5220072" cy="3013455"/>
          </a:xfrm>
          <a:prstGeom prst="rect">
            <a:avLst/>
          </a:prstGeom>
          <a:noFill/>
        </p:spPr>
      </p:pic>
      <p:sp>
        <p:nvSpPr>
          <p:cNvPr id="3" name="Rectângulo 2"/>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
        <p:nvSpPr>
          <p:cNvPr id="4" name="CaixaDeTexto 3"/>
          <p:cNvSpPr txBox="1"/>
          <p:nvPr/>
        </p:nvSpPr>
        <p:spPr>
          <a:xfrm>
            <a:off x="214282" y="6286520"/>
            <a:ext cx="4786346" cy="276999"/>
          </a:xfrm>
          <a:prstGeom prst="rect">
            <a:avLst/>
          </a:prstGeom>
          <a:noFill/>
        </p:spPr>
        <p:txBody>
          <a:bodyPr wrap="square" rtlCol="0">
            <a:spAutoFit/>
          </a:bodyPr>
          <a:lstStyle/>
          <a:p>
            <a:r>
              <a:rPr lang="pt-PT" sz="1200" dirty="0" err="1" smtClean="0"/>
              <a:t>s.d</a:t>
            </a:r>
            <a:r>
              <a:rPr lang="pt-PT" sz="1200" dirty="0" smtClean="0"/>
              <a:t>. (Desenho arqueológico)</a:t>
            </a:r>
            <a:endParaRPr lang="pt-PT"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B"/>
          <p:cNvPicPr>
            <a:picLocks noChangeAspect="1" noChangeArrowheads="1"/>
          </p:cNvPicPr>
          <p:nvPr/>
        </p:nvPicPr>
        <p:blipFill>
          <a:blip r:embed="rId2" cstate="print"/>
          <a:srcRect/>
          <a:stretch>
            <a:fillRect/>
          </a:stretch>
        </p:blipFill>
        <p:spPr bwMode="auto">
          <a:xfrm>
            <a:off x="2065536" y="1556792"/>
            <a:ext cx="5012928" cy="3357889"/>
          </a:xfrm>
          <a:prstGeom prst="rect">
            <a:avLst/>
          </a:prstGeom>
          <a:noFill/>
        </p:spPr>
      </p:pic>
      <p:sp>
        <p:nvSpPr>
          <p:cNvPr id="3" name="Rectângulo 2"/>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
        <p:nvSpPr>
          <p:cNvPr id="4" name="CaixaDeTexto 3"/>
          <p:cNvSpPr txBox="1"/>
          <p:nvPr/>
        </p:nvSpPr>
        <p:spPr>
          <a:xfrm>
            <a:off x="214282" y="6286520"/>
            <a:ext cx="4786346" cy="276999"/>
          </a:xfrm>
          <a:prstGeom prst="rect">
            <a:avLst/>
          </a:prstGeom>
          <a:noFill/>
        </p:spPr>
        <p:txBody>
          <a:bodyPr wrap="square" rtlCol="0">
            <a:spAutoFit/>
          </a:bodyPr>
          <a:lstStyle/>
          <a:p>
            <a:r>
              <a:rPr lang="pt-PT" sz="1200" dirty="0" err="1" smtClean="0"/>
              <a:t>s.d</a:t>
            </a:r>
            <a:r>
              <a:rPr lang="pt-PT" sz="1200" dirty="0" smtClean="0"/>
              <a:t>. (Desenho arqueológico)</a:t>
            </a:r>
            <a:endParaRPr lang="pt-PT"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99592" y="1268760"/>
            <a:ext cx="7113587" cy="3627437"/>
          </a:xfrm>
          <a:prstGeom prst="rect">
            <a:avLst/>
          </a:prstGeom>
          <a:noFill/>
          <a:ln w="9525">
            <a:noFill/>
            <a:miter lim="800000"/>
            <a:headEnd/>
            <a:tailEnd/>
          </a:ln>
        </p:spPr>
      </p:pic>
      <p:sp>
        <p:nvSpPr>
          <p:cNvPr id="3" name="Text Box 3"/>
          <p:cNvSpPr txBox="1">
            <a:spLocks noChangeArrowheads="1"/>
          </p:cNvSpPr>
          <p:nvPr/>
        </p:nvSpPr>
        <p:spPr bwMode="auto">
          <a:xfrm>
            <a:off x="457200" y="6108264"/>
            <a:ext cx="8382000" cy="276999"/>
          </a:xfrm>
          <a:prstGeom prst="rect">
            <a:avLst/>
          </a:prstGeom>
          <a:noFill/>
          <a:ln w="9525">
            <a:noFill/>
            <a:miter lim="800000"/>
            <a:headEnd/>
            <a:tailEnd/>
          </a:ln>
          <a:effectLst/>
        </p:spPr>
        <p:txBody>
          <a:bodyPr>
            <a:spAutoFit/>
          </a:bodyPr>
          <a:lstStyle/>
          <a:p>
            <a:pPr>
              <a:spcBef>
                <a:spcPct val="50000"/>
              </a:spcBef>
            </a:pPr>
            <a:r>
              <a:rPr lang="pt-PT" sz="1200" dirty="0" smtClean="0"/>
              <a:t>A </a:t>
            </a:r>
            <a:r>
              <a:rPr lang="pt-PT" sz="1200" dirty="0" err="1" smtClean="0"/>
              <a:t>Regnauld</a:t>
            </a:r>
            <a:r>
              <a:rPr lang="pt-PT" sz="1200" b="1" dirty="0" smtClean="0"/>
              <a:t>, </a:t>
            </a:r>
            <a:r>
              <a:rPr lang="pt-PT" sz="1200" i="1" dirty="0" err="1" smtClean="0"/>
              <a:t>Drawings</a:t>
            </a:r>
            <a:r>
              <a:rPr lang="pt-PT" sz="1200" i="1" dirty="0" smtClean="0"/>
              <a:t> </a:t>
            </a:r>
            <a:r>
              <a:rPr lang="pt-PT" sz="1200" i="1" dirty="0" err="1" smtClean="0"/>
              <a:t>Showing</a:t>
            </a:r>
            <a:r>
              <a:rPr lang="pt-PT" sz="1200" i="1" dirty="0" smtClean="0"/>
              <a:t> </a:t>
            </a:r>
            <a:r>
              <a:rPr lang="pt-PT" sz="1200" i="1" dirty="0" err="1" smtClean="0"/>
              <a:t>Sectional</a:t>
            </a:r>
            <a:r>
              <a:rPr lang="pt-PT" sz="1200" i="1" dirty="0" smtClean="0"/>
              <a:t> </a:t>
            </a:r>
            <a:r>
              <a:rPr lang="pt-PT" sz="1200" i="1" dirty="0" err="1" smtClean="0"/>
              <a:t>Views</a:t>
            </a:r>
            <a:r>
              <a:rPr lang="pt-PT" sz="1200" i="1" dirty="0" smtClean="0"/>
              <a:t> </a:t>
            </a:r>
            <a:r>
              <a:rPr lang="pt-PT" sz="1200" i="1" dirty="0" err="1" smtClean="0"/>
              <a:t>of</a:t>
            </a:r>
            <a:r>
              <a:rPr lang="pt-PT" sz="1200" i="1" dirty="0" smtClean="0"/>
              <a:t> </a:t>
            </a:r>
            <a:r>
              <a:rPr lang="pt-PT" sz="1200" i="1" dirty="0" err="1" smtClean="0"/>
              <a:t>Steam</a:t>
            </a:r>
            <a:r>
              <a:rPr lang="pt-PT" sz="1200" i="1" dirty="0" smtClean="0"/>
              <a:t> </a:t>
            </a:r>
            <a:r>
              <a:rPr lang="pt-PT" sz="1200" i="1" dirty="0" err="1" smtClean="0"/>
              <a:t>Boilers</a:t>
            </a:r>
            <a:r>
              <a:rPr lang="pt-PT" sz="1200" i="1" dirty="0" smtClean="0"/>
              <a:t>, </a:t>
            </a:r>
            <a:r>
              <a:rPr lang="pt-PT" sz="1200" dirty="0" err="1" smtClean="0"/>
              <a:t>s.d.|</a:t>
            </a:r>
            <a:r>
              <a:rPr lang="pt-PT" sz="1200" dirty="0" smtClean="0"/>
              <a:t> de </a:t>
            </a:r>
            <a:r>
              <a:rPr lang="pt-PT" sz="1200" i="1" dirty="0" err="1" smtClean="0"/>
              <a:t>Modern</a:t>
            </a:r>
            <a:r>
              <a:rPr lang="pt-PT" sz="1200" i="1" dirty="0" smtClean="0"/>
              <a:t> </a:t>
            </a:r>
            <a:r>
              <a:rPr lang="pt-PT" sz="1200" i="1" dirty="0" err="1" smtClean="0"/>
              <a:t>Power</a:t>
            </a:r>
            <a:r>
              <a:rPr lang="pt-PT" sz="1200" i="1" dirty="0" smtClean="0"/>
              <a:t> </a:t>
            </a:r>
            <a:r>
              <a:rPr lang="pt-PT" sz="1200" i="1" dirty="0" err="1" smtClean="0"/>
              <a:t>Engineering</a:t>
            </a:r>
            <a:r>
              <a:rPr lang="pt-PT" sz="1200" dirty="0" smtClean="0"/>
              <a:t>, 1924</a:t>
            </a:r>
            <a:endParaRPr lang="en-GB" sz="120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2797900" y="1239130"/>
            <a:ext cx="3548199" cy="4379740"/>
          </a:xfrm>
          <a:prstGeom prst="rect">
            <a:avLst/>
          </a:prstGeom>
          <a:noFill/>
          <a:ln w="9525">
            <a:noFill/>
            <a:miter lim="800000"/>
            <a:headEnd/>
            <a:tailEnd/>
          </a:ln>
        </p:spPr>
      </p:pic>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
        <p:nvSpPr>
          <p:cNvPr id="5" name="Text Box 3"/>
          <p:cNvSpPr txBox="1">
            <a:spLocks noChangeArrowheads="1"/>
          </p:cNvSpPr>
          <p:nvPr/>
        </p:nvSpPr>
        <p:spPr bwMode="auto">
          <a:xfrm>
            <a:off x="457200" y="6108264"/>
            <a:ext cx="8382000" cy="276999"/>
          </a:xfrm>
          <a:prstGeom prst="rect">
            <a:avLst/>
          </a:prstGeom>
          <a:noFill/>
          <a:ln w="9525">
            <a:noFill/>
            <a:miter lim="800000"/>
            <a:headEnd/>
            <a:tailEnd/>
          </a:ln>
          <a:effectLst/>
        </p:spPr>
        <p:txBody>
          <a:bodyPr>
            <a:spAutoFit/>
          </a:bodyPr>
          <a:lstStyle/>
          <a:p>
            <a:pPr>
              <a:spcBef>
                <a:spcPct val="50000"/>
              </a:spcBef>
            </a:pPr>
            <a:r>
              <a:rPr lang="pt-PT" sz="1200" dirty="0" smtClean="0"/>
              <a:t>David </a:t>
            </a:r>
            <a:r>
              <a:rPr lang="pt-PT" sz="1200" dirty="0" err="1" smtClean="0"/>
              <a:t>Musgrave</a:t>
            </a:r>
            <a:r>
              <a:rPr lang="pt-PT" sz="1200" b="1" dirty="0" smtClean="0"/>
              <a:t>, </a:t>
            </a:r>
            <a:r>
              <a:rPr lang="pt-PT" sz="1200" i="1" dirty="0" err="1" smtClean="0"/>
              <a:t>Transparent</a:t>
            </a:r>
            <a:r>
              <a:rPr lang="pt-PT" sz="1200" i="1" dirty="0" smtClean="0"/>
              <a:t> </a:t>
            </a:r>
            <a:r>
              <a:rPr lang="pt-PT" sz="1200" i="1" dirty="0" err="1" smtClean="0"/>
              <a:t>Head</a:t>
            </a:r>
            <a:r>
              <a:rPr lang="pt-PT" sz="1200" i="1" dirty="0" smtClean="0"/>
              <a:t>, </a:t>
            </a:r>
            <a:r>
              <a:rPr lang="pt-PT" sz="1200" dirty="0" smtClean="0"/>
              <a:t>2003| Grafite sobre papel, 29 x 24 cm</a:t>
            </a:r>
            <a:endParaRPr lang="en-GB" sz="1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yoko Aoki. Dry Food. (2004)"/>
          <p:cNvPicPr>
            <a:picLocks noChangeAspect="1" noChangeArrowheads="1"/>
          </p:cNvPicPr>
          <p:nvPr/>
        </p:nvPicPr>
        <p:blipFill>
          <a:blip r:embed="rId2" cstate="print"/>
          <a:srcRect/>
          <a:stretch>
            <a:fillRect/>
          </a:stretch>
        </p:blipFill>
        <p:spPr bwMode="auto">
          <a:xfrm>
            <a:off x="2699792" y="799142"/>
            <a:ext cx="3744416" cy="5259716"/>
          </a:xfrm>
          <a:prstGeom prst="rect">
            <a:avLst/>
          </a:prstGeom>
          <a:noFill/>
        </p:spPr>
      </p:pic>
      <p:sp>
        <p:nvSpPr>
          <p:cNvPr id="3" name="Rectângulo 2"/>
          <p:cNvSpPr/>
          <p:nvPr/>
        </p:nvSpPr>
        <p:spPr>
          <a:xfrm>
            <a:off x="287524" y="6309320"/>
            <a:ext cx="8568952" cy="276999"/>
          </a:xfrm>
          <a:prstGeom prst="rect">
            <a:avLst/>
          </a:prstGeom>
        </p:spPr>
        <p:txBody>
          <a:bodyPr wrap="square">
            <a:spAutoFit/>
          </a:bodyPr>
          <a:lstStyle/>
          <a:p>
            <a:r>
              <a:rPr lang="en-US" sz="1200" dirty="0" smtClean="0"/>
              <a:t>Ryoko Aoki, </a:t>
            </a:r>
            <a:r>
              <a:rPr lang="en-US" sz="1200" i="1" dirty="0" smtClean="0"/>
              <a:t>Dry Food, </a:t>
            </a:r>
            <a:r>
              <a:rPr lang="en-US" sz="1200" dirty="0" smtClean="0"/>
              <a:t>2004 (</a:t>
            </a:r>
            <a:r>
              <a:rPr lang="en-US" sz="1200" dirty="0" err="1" smtClean="0"/>
              <a:t>detalhe</a:t>
            </a:r>
            <a:r>
              <a:rPr lang="en-US" sz="1200" dirty="0" smtClean="0"/>
              <a:t>). </a:t>
            </a:r>
            <a:r>
              <a:rPr lang="en-US" sz="1200" dirty="0" err="1" smtClean="0"/>
              <a:t>Tinta</a:t>
            </a:r>
            <a:r>
              <a:rPr lang="en-US" sz="1200" dirty="0" smtClean="0"/>
              <a:t> e </a:t>
            </a:r>
            <a:r>
              <a:rPr lang="en-US" sz="1200" dirty="0" err="1" smtClean="0"/>
              <a:t>lápis</a:t>
            </a:r>
            <a:r>
              <a:rPr lang="en-US" sz="1200" dirty="0" smtClean="0"/>
              <a:t> </a:t>
            </a:r>
            <a:r>
              <a:rPr lang="en-US" sz="1200" dirty="0" err="1" smtClean="0"/>
              <a:t>sobre</a:t>
            </a:r>
            <a:r>
              <a:rPr lang="en-US" sz="1200" dirty="0" smtClean="0"/>
              <a:t> </a:t>
            </a:r>
            <a:r>
              <a:rPr lang="en-US" sz="1200" dirty="0" err="1" smtClean="0"/>
              <a:t>duas</a:t>
            </a:r>
            <a:r>
              <a:rPr lang="en-US" sz="1200" dirty="0" smtClean="0"/>
              <a:t> </a:t>
            </a:r>
            <a:r>
              <a:rPr lang="en-US" sz="1200" dirty="0" err="1" smtClean="0"/>
              <a:t>folhas</a:t>
            </a:r>
            <a:r>
              <a:rPr lang="en-US" sz="1200" dirty="0" smtClean="0"/>
              <a:t> de </a:t>
            </a:r>
            <a:r>
              <a:rPr lang="en-US" sz="1200" dirty="0" err="1" smtClean="0"/>
              <a:t>papel</a:t>
            </a:r>
            <a:r>
              <a:rPr lang="en-US" sz="1200" dirty="0" smtClean="0"/>
              <a:t>, 29,5 x 21 cm</a:t>
            </a:r>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0" name="Picture 4" descr="ROBERT MORRIS - Blind Time Drawing I, 1973"/>
          <p:cNvPicPr>
            <a:picLocks noChangeAspect="1" noChangeArrowheads="1"/>
          </p:cNvPicPr>
          <p:nvPr/>
        </p:nvPicPr>
        <p:blipFill>
          <a:blip r:embed="rId3" cstate="print"/>
          <a:srcRect/>
          <a:stretch>
            <a:fillRect/>
          </a:stretch>
        </p:blipFill>
        <p:spPr bwMode="auto">
          <a:xfrm>
            <a:off x="1133401" y="692696"/>
            <a:ext cx="6877198" cy="5223780"/>
          </a:xfrm>
          <a:prstGeom prst="rect">
            <a:avLst/>
          </a:prstGeom>
          <a:noFill/>
        </p:spPr>
      </p:pic>
      <p:sp>
        <p:nvSpPr>
          <p:cNvPr id="280581" name="Text Box 5"/>
          <p:cNvSpPr txBox="1">
            <a:spLocks noChangeArrowheads="1"/>
          </p:cNvSpPr>
          <p:nvPr/>
        </p:nvSpPr>
        <p:spPr bwMode="auto">
          <a:xfrm>
            <a:off x="755650" y="6231324"/>
            <a:ext cx="6696670" cy="276999"/>
          </a:xfrm>
          <a:prstGeom prst="rect">
            <a:avLst/>
          </a:prstGeom>
          <a:noFill/>
          <a:ln w="9525" algn="ctr">
            <a:noFill/>
            <a:miter lim="800000"/>
            <a:headEnd/>
            <a:tailEnd/>
          </a:ln>
          <a:effectLst/>
        </p:spPr>
        <p:txBody>
          <a:bodyPr wrap="square">
            <a:spAutoFit/>
          </a:bodyPr>
          <a:lstStyle/>
          <a:p>
            <a:r>
              <a:rPr lang="en-GB" sz="1200" b="1" i="0" dirty="0"/>
              <a:t>Robert Morris</a:t>
            </a:r>
            <a:r>
              <a:rPr lang="en-GB" sz="1200" i="0" dirty="0"/>
              <a:t> </a:t>
            </a:r>
            <a:r>
              <a:rPr lang="en-GB" sz="1200" i="1" dirty="0"/>
              <a:t>Blind Time</a:t>
            </a:r>
            <a:r>
              <a:rPr lang="en-GB" sz="1200" dirty="0"/>
              <a:t> I</a:t>
            </a:r>
            <a:r>
              <a:rPr lang="en-GB" sz="1200" i="0" dirty="0"/>
              <a:t>, </a:t>
            </a:r>
            <a:r>
              <a:rPr lang="en-GB" sz="1200" i="0" dirty="0" smtClean="0"/>
              <a:t>1973 | </a:t>
            </a:r>
            <a:r>
              <a:rPr lang="en-GB" sz="1200" i="0" dirty="0" err="1" smtClean="0"/>
              <a:t>Grafite</a:t>
            </a:r>
            <a:r>
              <a:rPr lang="en-GB" sz="1200" i="0" dirty="0" smtClean="0"/>
              <a:t> </a:t>
            </a:r>
            <a:r>
              <a:rPr lang="en-GB" sz="1200" i="0" dirty="0" err="1"/>
              <a:t>sobre</a:t>
            </a:r>
            <a:r>
              <a:rPr lang="en-GB" sz="1200" i="0" dirty="0"/>
              <a:t> </a:t>
            </a:r>
            <a:r>
              <a:rPr lang="en-GB" sz="1200" i="0" dirty="0" err="1"/>
              <a:t>papel</a:t>
            </a:r>
            <a:r>
              <a:rPr lang="en-GB" sz="1200" i="0" dirty="0"/>
              <a:t>, 88,5 x 116,5 cm</a:t>
            </a:r>
            <a:endParaRPr lang="pt-PT" sz="1200" i="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637218" y="476672"/>
            <a:ext cx="3869564" cy="5487577"/>
          </a:xfrm>
          <a:prstGeom prst="rect">
            <a:avLst/>
          </a:prstGeom>
          <a:noFill/>
          <a:ln w="9525">
            <a:noFill/>
            <a:miter lim="800000"/>
            <a:headEnd/>
            <a:tailEnd/>
          </a:ln>
        </p:spPr>
      </p:pic>
      <p:sp>
        <p:nvSpPr>
          <p:cNvPr id="3" name="Rectângulo 2"/>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
        <p:nvSpPr>
          <p:cNvPr id="4" name="Text Box 3"/>
          <p:cNvSpPr txBox="1">
            <a:spLocks noChangeArrowheads="1"/>
          </p:cNvSpPr>
          <p:nvPr/>
        </p:nvSpPr>
        <p:spPr bwMode="auto">
          <a:xfrm>
            <a:off x="457200" y="6108264"/>
            <a:ext cx="8382000" cy="738664"/>
          </a:xfrm>
          <a:prstGeom prst="rect">
            <a:avLst/>
          </a:prstGeom>
          <a:noFill/>
          <a:ln w="9525">
            <a:noFill/>
            <a:miter lim="800000"/>
            <a:headEnd/>
            <a:tailEnd/>
          </a:ln>
          <a:effectLst/>
        </p:spPr>
        <p:txBody>
          <a:bodyPr>
            <a:spAutoFit/>
          </a:bodyPr>
          <a:lstStyle/>
          <a:p>
            <a:pPr>
              <a:spcBef>
                <a:spcPct val="50000"/>
              </a:spcBef>
            </a:pPr>
            <a:r>
              <a:rPr lang="pt-PT" sz="1200" dirty="0" err="1" smtClean="0">
                <a:latin typeface="Arial" pitchFamily="34" charset="0"/>
              </a:rPr>
              <a:t>Claude</a:t>
            </a:r>
            <a:r>
              <a:rPr lang="pt-PT" sz="1200" dirty="0" smtClean="0">
                <a:latin typeface="Arial" pitchFamily="34" charset="0"/>
              </a:rPr>
              <a:t> </a:t>
            </a:r>
            <a:r>
              <a:rPr lang="pt-PT" sz="1200" dirty="0" err="1" smtClean="0">
                <a:latin typeface="Arial" pitchFamily="34" charset="0"/>
              </a:rPr>
              <a:t>Heath</a:t>
            </a:r>
            <a:r>
              <a:rPr lang="pt-PT" sz="1200" b="1" dirty="0" smtClean="0">
                <a:latin typeface="Arial" pitchFamily="34" charset="0"/>
              </a:rPr>
              <a:t>, </a:t>
            </a:r>
            <a:r>
              <a:rPr lang="pt-PT" sz="1200" i="1" dirty="0" err="1" smtClean="0">
                <a:latin typeface="Arial" pitchFamily="34" charset="0"/>
              </a:rPr>
              <a:t>Ben</a:t>
            </a:r>
            <a:r>
              <a:rPr lang="pt-PT" sz="1200" i="1" dirty="0" smtClean="0">
                <a:latin typeface="Arial" pitchFamily="34" charset="0"/>
              </a:rPr>
              <a:t> </a:t>
            </a:r>
            <a:r>
              <a:rPr lang="pt-PT" sz="1200" i="1" dirty="0" err="1" smtClean="0">
                <a:latin typeface="Arial" pitchFamily="34" charset="0"/>
              </a:rPr>
              <a:t>Nevis</a:t>
            </a:r>
            <a:r>
              <a:rPr lang="pt-PT" sz="1200" i="1" dirty="0" smtClean="0">
                <a:latin typeface="Arial" pitchFamily="34" charset="0"/>
              </a:rPr>
              <a:t>, </a:t>
            </a:r>
            <a:r>
              <a:rPr lang="pt-PT" sz="1200" dirty="0" smtClean="0">
                <a:latin typeface="Arial" pitchFamily="34" charset="0"/>
              </a:rPr>
              <a:t>2003. | Tintas acrílicas sobre película de acetato</a:t>
            </a:r>
          </a:p>
          <a:p>
            <a:pPr>
              <a:spcBef>
                <a:spcPct val="50000"/>
              </a:spcBef>
            </a:pPr>
            <a:r>
              <a:rPr lang="pt-PT" sz="1000" dirty="0" smtClean="0"/>
              <a:t>“</a:t>
            </a:r>
            <a:r>
              <a:rPr lang="en-US" sz="1000" i="1" dirty="0" smtClean="0"/>
              <a:t>Aerial Views - These are drawn from stereoscopic sources such as aerial photography &amp; show top &amp; side views</a:t>
            </a:r>
            <a:r>
              <a:rPr lang="en-US" sz="1000" dirty="0" smtClean="0"/>
              <a:t>”</a:t>
            </a:r>
          </a:p>
          <a:p>
            <a:pPr>
              <a:spcBef>
                <a:spcPct val="50000"/>
              </a:spcBef>
            </a:pPr>
            <a:endParaRPr lang="en-GB"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1694566" y="6239053"/>
            <a:ext cx="6189801" cy="276999"/>
          </a:xfrm>
          <a:prstGeom prst="rect">
            <a:avLst/>
          </a:prstGeom>
        </p:spPr>
        <p:txBody>
          <a:bodyPr wrap="square">
            <a:spAutoFit/>
          </a:bodyPr>
          <a:lstStyle/>
          <a:p>
            <a:r>
              <a:rPr lang="en-US" sz="1200" dirty="0" smtClean="0"/>
              <a:t>Henry Moore - Portrait of Stephen Spender, c. 1937. </a:t>
            </a:r>
            <a:r>
              <a:rPr lang="en-US" sz="1200" dirty="0" err="1" smtClean="0"/>
              <a:t>Aguada</a:t>
            </a:r>
            <a:r>
              <a:rPr lang="en-US" sz="1200" dirty="0" smtClean="0"/>
              <a:t> de </a:t>
            </a:r>
            <a:r>
              <a:rPr lang="en-US" sz="1200" dirty="0" err="1" smtClean="0"/>
              <a:t>carvão</a:t>
            </a:r>
            <a:r>
              <a:rPr lang="en-US" sz="1200" dirty="0" smtClean="0"/>
              <a:t>, 38,1 x 28 cm</a:t>
            </a:r>
            <a:endParaRPr lang="pt-PT" sz="1200" dirty="0"/>
          </a:p>
        </p:txBody>
      </p:sp>
      <p:pic>
        <p:nvPicPr>
          <p:cNvPr id="3" name="Imagem 2" descr="Henry Moore - Portrait of Stephen Spender, c. 1937, chalk wash, 38,1 x 28 cm.JPG"/>
          <p:cNvPicPr>
            <a:picLocks noChangeAspect="1"/>
          </p:cNvPicPr>
          <p:nvPr/>
        </p:nvPicPr>
        <p:blipFill>
          <a:blip r:embed="rId2" cstate="print"/>
          <a:stretch>
            <a:fillRect/>
          </a:stretch>
        </p:blipFill>
        <p:spPr>
          <a:xfrm>
            <a:off x="2877433" y="844239"/>
            <a:ext cx="3389134" cy="5033033"/>
          </a:xfrm>
          <a:prstGeom prst="rect">
            <a:avLst/>
          </a:prstGeom>
        </p:spPr>
      </p:pic>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9.4.auerbach, cabeça de catherine lampert, 1980.JPG"/>
          <p:cNvPicPr>
            <a:picLocks noChangeAspect="1"/>
          </p:cNvPicPr>
          <p:nvPr/>
        </p:nvPicPr>
        <p:blipFill>
          <a:blip r:embed="rId2" cstate="print"/>
          <a:stretch>
            <a:fillRect/>
          </a:stretch>
        </p:blipFill>
        <p:spPr>
          <a:xfrm>
            <a:off x="2537520" y="1243056"/>
            <a:ext cx="3999316" cy="4371887"/>
          </a:xfrm>
          <a:prstGeom prst="rect">
            <a:avLst/>
          </a:prstGeom>
        </p:spPr>
      </p:pic>
      <p:sp>
        <p:nvSpPr>
          <p:cNvPr id="3" name="Rectângulo 2"/>
          <p:cNvSpPr/>
          <p:nvPr/>
        </p:nvSpPr>
        <p:spPr>
          <a:xfrm>
            <a:off x="2411760" y="6067592"/>
            <a:ext cx="6534472" cy="276999"/>
          </a:xfrm>
          <a:prstGeom prst="rect">
            <a:avLst/>
          </a:prstGeom>
        </p:spPr>
        <p:txBody>
          <a:bodyPr wrap="square">
            <a:spAutoFit/>
          </a:bodyPr>
          <a:lstStyle/>
          <a:p>
            <a:r>
              <a:rPr lang="pt-PT" sz="1200" dirty="0" smtClean="0"/>
              <a:t>Frank </a:t>
            </a:r>
            <a:r>
              <a:rPr lang="pt-PT" sz="1200" dirty="0" err="1" smtClean="0"/>
              <a:t>Auerbach</a:t>
            </a:r>
            <a:r>
              <a:rPr lang="pt-PT" sz="1200" dirty="0" smtClean="0"/>
              <a:t>, cabeça de </a:t>
            </a:r>
            <a:r>
              <a:rPr lang="pt-PT" sz="1200" dirty="0" err="1" smtClean="0"/>
              <a:t>catherine</a:t>
            </a:r>
            <a:r>
              <a:rPr lang="pt-PT" sz="1200" dirty="0" smtClean="0"/>
              <a:t> </a:t>
            </a:r>
            <a:r>
              <a:rPr lang="pt-PT" sz="1200" dirty="0" err="1" smtClean="0"/>
              <a:t>lampert</a:t>
            </a:r>
            <a:r>
              <a:rPr lang="pt-PT" sz="1200" dirty="0" smtClean="0"/>
              <a:t>, 1980</a:t>
            </a:r>
            <a:endParaRPr lang="pt-PT" sz="120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2797716" y="886049"/>
            <a:ext cx="3548567" cy="5085902"/>
          </a:xfrm>
          <a:prstGeom prst="rect">
            <a:avLst/>
          </a:prstGeom>
          <a:noFill/>
          <a:ln w="9525">
            <a:noFill/>
            <a:miter lim="800000"/>
            <a:headEnd/>
            <a:tailEnd/>
          </a:ln>
        </p:spPr>
      </p:pic>
      <p:sp>
        <p:nvSpPr>
          <p:cNvPr id="3" name="Rectângulo 2"/>
          <p:cNvSpPr/>
          <p:nvPr/>
        </p:nvSpPr>
        <p:spPr>
          <a:xfrm>
            <a:off x="323528" y="6235874"/>
            <a:ext cx="6189801" cy="276999"/>
          </a:xfrm>
          <a:prstGeom prst="rect">
            <a:avLst/>
          </a:prstGeom>
        </p:spPr>
        <p:txBody>
          <a:bodyPr wrap="square">
            <a:spAutoFit/>
          </a:bodyPr>
          <a:lstStyle/>
          <a:p>
            <a:r>
              <a:rPr lang="en-US" sz="1200" dirty="0" err="1" smtClean="0"/>
              <a:t>Gaetan</a:t>
            </a:r>
            <a:r>
              <a:rPr lang="en-US" sz="1200" dirty="0" smtClean="0"/>
              <a:t>, </a:t>
            </a:r>
            <a:r>
              <a:rPr lang="en-US" sz="1200" i="1" dirty="0" err="1" smtClean="0"/>
              <a:t>D’Aprés</a:t>
            </a:r>
            <a:r>
              <a:rPr lang="en-US" sz="1200" i="1" dirty="0" smtClean="0"/>
              <a:t> Nature</a:t>
            </a:r>
            <a:r>
              <a:rPr lang="en-US" sz="1200" dirty="0" smtClean="0"/>
              <a:t>, 1993-1994. </a:t>
            </a:r>
            <a:r>
              <a:rPr lang="en-US" sz="1200" dirty="0" err="1" smtClean="0"/>
              <a:t>Grafite</a:t>
            </a:r>
            <a:r>
              <a:rPr lang="en-US" sz="1200" dirty="0" smtClean="0"/>
              <a:t> </a:t>
            </a:r>
            <a:r>
              <a:rPr lang="en-US" sz="1200" dirty="0" err="1" smtClean="0"/>
              <a:t>sobre</a:t>
            </a:r>
            <a:r>
              <a:rPr lang="en-US" sz="1200" dirty="0" smtClean="0"/>
              <a:t> </a:t>
            </a:r>
            <a:r>
              <a:rPr lang="en-US" sz="1200" dirty="0" err="1" smtClean="0"/>
              <a:t>papel</a:t>
            </a:r>
            <a:r>
              <a:rPr lang="en-US" sz="1200" dirty="0" smtClean="0"/>
              <a:t>, 76 x 56 cm.</a:t>
            </a:r>
            <a:endParaRPr lang="pt-PT" sz="1200" dirty="0"/>
          </a:p>
        </p:txBody>
      </p:sp>
      <p:sp>
        <p:nvSpPr>
          <p:cNvPr id="4" name="Rectângulo 3"/>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ângulo 2"/>
          <p:cNvSpPr/>
          <p:nvPr/>
        </p:nvSpPr>
        <p:spPr>
          <a:xfrm>
            <a:off x="1714500" y="5943763"/>
            <a:ext cx="2096536" cy="276999"/>
          </a:xfrm>
          <a:prstGeom prst="rect">
            <a:avLst/>
          </a:prstGeom>
        </p:spPr>
        <p:txBody>
          <a:bodyPr wrap="none">
            <a:spAutoFit/>
          </a:bodyPr>
          <a:lstStyle/>
          <a:p>
            <a:r>
              <a:rPr lang="pt-PT" sz="1200" dirty="0" err="1" smtClean="0"/>
              <a:t>Ginny</a:t>
            </a:r>
            <a:r>
              <a:rPr lang="pt-PT" sz="1200" dirty="0" smtClean="0"/>
              <a:t> </a:t>
            </a:r>
            <a:r>
              <a:rPr lang="pt-PT" sz="1200" dirty="0" err="1" smtClean="0"/>
              <a:t>Grayson</a:t>
            </a:r>
            <a:r>
              <a:rPr lang="pt-PT" sz="1200" dirty="0" smtClean="0"/>
              <a:t>, </a:t>
            </a:r>
            <a:r>
              <a:rPr lang="pt-PT" sz="1200" i="1" dirty="0" err="1" smtClean="0"/>
              <a:t>Untitled</a:t>
            </a:r>
            <a:r>
              <a:rPr lang="pt-PT" sz="1200" dirty="0" smtClean="0"/>
              <a:t>, 2008.</a:t>
            </a:r>
            <a:endParaRPr lang="pt-PT" sz="1200" dirty="0"/>
          </a:p>
        </p:txBody>
      </p:sp>
      <p:pic>
        <p:nvPicPr>
          <p:cNvPr id="14338" name="Picture 2" descr="http://www.ginnygrayson.com/website_images/L_D.png"/>
          <p:cNvPicPr>
            <a:picLocks noChangeAspect="1" noChangeArrowheads="1"/>
          </p:cNvPicPr>
          <p:nvPr/>
        </p:nvPicPr>
        <p:blipFill>
          <a:blip r:embed="rId2" cstate="print"/>
          <a:srcRect/>
          <a:stretch>
            <a:fillRect/>
          </a:stretch>
        </p:blipFill>
        <p:spPr bwMode="auto">
          <a:xfrm>
            <a:off x="1907704" y="1152525"/>
            <a:ext cx="5715000" cy="4552950"/>
          </a:xfrm>
          <a:prstGeom prst="rect">
            <a:avLst/>
          </a:prstGeom>
          <a:noFill/>
        </p:spPr>
      </p:pic>
      <p:sp>
        <p:nvSpPr>
          <p:cNvPr id="5" name="Rectângulo 4"/>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ângulo 6"/>
          <p:cNvSpPr/>
          <p:nvPr/>
        </p:nvSpPr>
        <p:spPr>
          <a:xfrm>
            <a:off x="1714500" y="6021288"/>
            <a:ext cx="4572000" cy="646331"/>
          </a:xfrm>
          <a:prstGeom prst="rect">
            <a:avLst/>
          </a:prstGeom>
        </p:spPr>
        <p:txBody>
          <a:bodyPr>
            <a:spAutoFit/>
          </a:bodyPr>
          <a:lstStyle/>
          <a:p>
            <a:r>
              <a:rPr lang="en-US" sz="1200" dirty="0" smtClean="0"/>
              <a:t>Ginny Grayson, </a:t>
            </a:r>
            <a:r>
              <a:rPr lang="en-US" sz="1200" i="1" dirty="0" smtClean="0"/>
              <a:t>Chris is Feeling Sick</a:t>
            </a:r>
            <a:r>
              <a:rPr lang="en-US" sz="1200" dirty="0" smtClean="0"/>
              <a:t>, 2008 </a:t>
            </a:r>
            <a:r>
              <a:rPr lang="en-US" dirty="0" smtClean="0">
                <a:solidFill>
                  <a:schemeClr val="bg1"/>
                </a:solidFill>
              </a:rPr>
              <a:t>charcoal 104.5 x 73 cm </a:t>
            </a:r>
            <a:endParaRPr lang="en-US" dirty="0">
              <a:solidFill>
                <a:schemeClr val="bg1"/>
              </a:solidFill>
            </a:endParaRPr>
          </a:p>
        </p:txBody>
      </p:sp>
      <p:pic>
        <p:nvPicPr>
          <p:cNvPr id="16386" name="Picture 2" descr="http://www.ginnygrayson.com/website_images/chrisfeelingill.jpg"/>
          <p:cNvPicPr>
            <a:picLocks noChangeAspect="1" noChangeArrowheads="1"/>
          </p:cNvPicPr>
          <p:nvPr/>
        </p:nvPicPr>
        <p:blipFill>
          <a:blip r:embed="rId2" cstate="print"/>
          <a:srcRect/>
          <a:stretch>
            <a:fillRect/>
          </a:stretch>
        </p:blipFill>
        <p:spPr bwMode="auto">
          <a:xfrm>
            <a:off x="1714500" y="1285875"/>
            <a:ext cx="5715000" cy="4286250"/>
          </a:xfrm>
          <a:prstGeom prst="rect">
            <a:avLst/>
          </a:prstGeom>
          <a:noFill/>
        </p:spPr>
      </p:pic>
      <p:sp>
        <p:nvSpPr>
          <p:cNvPr id="5" name="Rectângulo 4"/>
          <p:cNvSpPr/>
          <p:nvPr/>
        </p:nvSpPr>
        <p:spPr>
          <a:xfrm>
            <a:off x="179512" y="107340"/>
            <a:ext cx="8784976" cy="230832"/>
          </a:xfrm>
          <a:prstGeom prst="rect">
            <a:avLst/>
          </a:prstGeom>
        </p:spPr>
        <p:txBody>
          <a:bodyPr wrap="square">
            <a:spAutoFit/>
          </a:bodyPr>
          <a:lstStyle/>
          <a:p>
            <a:pPr algn="ctr"/>
            <a:r>
              <a:rPr lang="en-US" sz="900" dirty="0" err="1" smtClean="0">
                <a:solidFill>
                  <a:schemeClr val="bg1">
                    <a:lumMod val="75000"/>
                  </a:schemeClr>
                </a:solidFill>
              </a:rPr>
              <a:t>Desenho</a:t>
            </a:r>
            <a:r>
              <a:rPr lang="en-US" sz="900" dirty="0" smtClean="0">
                <a:solidFill>
                  <a:schemeClr val="bg1">
                    <a:lumMod val="75000"/>
                  </a:schemeClr>
                </a:solidFill>
              </a:rPr>
              <a:t> II | </a:t>
            </a:r>
            <a:r>
              <a:rPr lang="en-US" sz="900" dirty="0" err="1" smtClean="0">
                <a:solidFill>
                  <a:schemeClr val="bg1">
                    <a:lumMod val="75000"/>
                  </a:schemeClr>
                </a:solidFill>
              </a:rPr>
              <a:t>Faculdade</a:t>
            </a:r>
            <a:r>
              <a:rPr lang="en-US" sz="900" dirty="0" smtClean="0">
                <a:solidFill>
                  <a:schemeClr val="bg1">
                    <a:lumMod val="75000"/>
                  </a:schemeClr>
                </a:solidFill>
              </a:rPr>
              <a:t> de </a:t>
            </a:r>
            <a:r>
              <a:rPr lang="en-US" sz="900" dirty="0" err="1" smtClean="0">
                <a:solidFill>
                  <a:schemeClr val="bg1">
                    <a:lumMod val="75000"/>
                  </a:schemeClr>
                </a:solidFill>
              </a:rPr>
              <a:t>Belas</a:t>
            </a:r>
            <a:r>
              <a:rPr lang="en-US" sz="900" dirty="0" smtClean="0">
                <a:solidFill>
                  <a:schemeClr val="bg1">
                    <a:lumMod val="75000"/>
                  </a:schemeClr>
                </a:solidFill>
              </a:rPr>
              <a:t> </a:t>
            </a:r>
            <a:r>
              <a:rPr lang="en-US" sz="900" dirty="0" err="1" smtClean="0">
                <a:solidFill>
                  <a:schemeClr val="bg1">
                    <a:lumMod val="75000"/>
                  </a:schemeClr>
                </a:solidFill>
              </a:rPr>
              <a:t>Artes</a:t>
            </a:r>
            <a:r>
              <a:rPr lang="en-US" sz="900" dirty="0" smtClean="0">
                <a:solidFill>
                  <a:schemeClr val="bg1">
                    <a:lumMod val="75000"/>
                  </a:schemeClr>
                </a:solidFill>
              </a:rPr>
              <a:t> | </a:t>
            </a:r>
            <a:r>
              <a:rPr lang="en-US" sz="900" dirty="0" err="1" smtClean="0">
                <a:solidFill>
                  <a:schemeClr val="bg1">
                    <a:lumMod val="75000"/>
                  </a:schemeClr>
                </a:solidFill>
              </a:rPr>
              <a:t>Universidade</a:t>
            </a:r>
            <a:r>
              <a:rPr lang="en-US" sz="900" dirty="0" smtClean="0">
                <a:solidFill>
                  <a:schemeClr val="bg1">
                    <a:lumMod val="75000"/>
                  </a:schemeClr>
                </a:solidFill>
              </a:rPr>
              <a:t> do Porto | Material de </a:t>
            </a:r>
            <a:r>
              <a:rPr lang="en-US" sz="900" dirty="0" err="1" smtClean="0">
                <a:solidFill>
                  <a:schemeClr val="bg1">
                    <a:lumMod val="75000"/>
                  </a:schemeClr>
                </a:solidFill>
              </a:rPr>
              <a:t>Apoio</a:t>
            </a:r>
            <a:endParaRPr lang="en-US" sz="900" dirty="0" smtClean="0">
              <a:solidFill>
                <a:schemeClr val="bg1">
                  <a:lumMod val="7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1085</Words>
  <Application>Microsoft Office PowerPoint</Application>
  <PresentationFormat>Apresentação no Ecrã (4:3)</PresentationFormat>
  <Paragraphs>77</Paragraphs>
  <Slides>29</Slides>
  <Notes>2</Notes>
  <HiddenSlides>0</HiddenSlides>
  <MMClips>0</MMClips>
  <ScaleCrop>false</ScaleCrop>
  <HeadingPairs>
    <vt:vector size="4" baseType="variant">
      <vt:variant>
        <vt:lpstr>Tema</vt:lpstr>
      </vt:variant>
      <vt:variant>
        <vt:i4>1</vt:i4>
      </vt:variant>
      <vt:variant>
        <vt:lpstr>Títulos dos diapositivos</vt:lpstr>
      </vt:variant>
      <vt:variant>
        <vt:i4>29</vt:i4>
      </vt:variant>
    </vt:vector>
  </HeadingPairs>
  <TitlesOfParts>
    <vt:vector size="30" baseType="lpstr">
      <vt:lpstr>Tema do Office</vt:lpstr>
      <vt:lpstr>Diapositivo 1</vt:lpstr>
      <vt:lpstr>Diapositivo 2</vt:lpstr>
      <vt:lpstr>Diapositivo 3</vt:lpstr>
      <vt:lpstr>Diapositivo 4</vt:lpstr>
      <vt:lpstr>Diapositivo 5</vt:lpstr>
      <vt:lpstr>Diapositivo 6</vt:lpstr>
      <vt:lpstr>Diapositivo 7</vt:lpstr>
      <vt:lpstr>Diapositivo 8</vt:lpstr>
      <vt:lpstr>Diapositivo 9</vt:lpstr>
      <vt:lpstr>Diapositivo 10</vt:lpstr>
      <vt:lpstr>Diapositivo 11</vt:lpstr>
      <vt:lpstr>Diapositivo 12</vt:lpstr>
      <vt:lpstr>Diapositivo 13</vt:lpstr>
      <vt:lpstr>Diapositivo 14</vt:lpstr>
      <vt:lpstr>Diapositivo 15</vt:lpstr>
      <vt:lpstr>Diapositivo 16</vt:lpstr>
      <vt:lpstr>Diapositivo 17</vt:lpstr>
      <vt:lpstr>Diapositivo 18</vt:lpstr>
      <vt:lpstr>Diapositivo 19</vt:lpstr>
      <vt:lpstr>Diapositivo 20</vt:lpstr>
      <vt:lpstr>Diapositivo 21</vt:lpstr>
      <vt:lpstr>Diapositivo 22</vt:lpstr>
      <vt:lpstr>Diapositivo 23</vt:lpstr>
      <vt:lpstr>Diapositivo 24</vt:lpstr>
      <vt:lpstr>Diapositivo 25</vt:lpstr>
      <vt:lpstr>Diapositivo 26</vt:lpstr>
      <vt:lpstr>Diapositivo 27</vt:lpstr>
      <vt:lpstr>Diapositivo 28</vt:lpstr>
      <vt:lpstr>Diapositivo 29</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Paulo Almeida</dc:creator>
  <cp:lastModifiedBy>Paulo Almeida</cp:lastModifiedBy>
  <cp:revision>43</cp:revision>
  <dcterms:created xsi:type="dcterms:W3CDTF">2010-11-18T23:50:23Z</dcterms:created>
  <dcterms:modified xsi:type="dcterms:W3CDTF">2010-12-09T23:51:12Z</dcterms:modified>
</cp:coreProperties>
</file>