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69" r:id="rId4"/>
    <p:sldId id="256" r:id="rId5"/>
    <p:sldId id="260" r:id="rId6"/>
    <p:sldId id="267" r:id="rId7"/>
    <p:sldId id="268" r:id="rId8"/>
    <p:sldId id="257" r:id="rId9"/>
    <p:sldId id="258" r:id="rId10"/>
    <p:sldId id="263" r:id="rId11"/>
    <p:sldId id="259" r:id="rId12"/>
    <p:sldId id="261" r:id="rId13"/>
    <p:sldId id="262" r:id="rId14"/>
    <p:sldId id="264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74" autoAdjust="0"/>
  </p:normalViewPr>
  <p:slideViewPr>
    <p:cSldViewPr showGuides="1">
      <p:cViewPr>
        <p:scale>
          <a:sx n="70" d="100"/>
          <a:sy n="70" d="100"/>
        </p:scale>
        <p:origin x="-12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60AD-90F6-4F13-A509-291EBF3C55DB}" type="datetimeFigureOut">
              <a:rPr lang="pt-PT" smtClean="0"/>
              <a:pPr/>
              <a:t>10/10/2016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39495-C76D-484C-962C-96F061DCAF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5596" y="1700808"/>
            <a:ext cx="727280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/>
              <a:t>DESENHOS COM LUZ</a:t>
            </a:r>
          </a:p>
          <a:p>
            <a:pPr algn="ctr">
              <a:lnSpc>
                <a:spcPct val="150000"/>
              </a:lnSpc>
            </a:pPr>
            <a:r>
              <a:rPr lang="pt-PT" b="1" dirty="0" smtClean="0"/>
              <a:t>DESENHOS DE LUZ</a:t>
            </a:r>
          </a:p>
          <a:p>
            <a:pPr algn="ctr">
              <a:lnSpc>
                <a:spcPct val="150000"/>
              </a:lnSpc>
            </a:pPr>
            <a:endParaRPr lang="pt-PT" b="1" dirty="0" smtClean="0"/>
          </a:p>
          <a:p>
            <a:pPr algn="ctr">
              <a:lnSpc>
                <a:spcPct val="150000"/>
              </a:lnSpc>
            </a:pPr>
            <a:endParaRPr lang="pt-PT" b="1" dirty="0" smtClean="0"/>
          </a:p>
          <a:p>
            <a:r>
              <a:rPr lang="pt-PT" dirty="0" smtClean="0"/>
              <a:t>O desenho como laboratório para compreender as representações da luz</a:t>
            </a:r>
          </a:p>
          <a:p>
            <a:r>
              <a:rPr lang="pt-PT" dirty="0" smtClean="0"/>
              <a:t>Os movimentos da luz para a sombra</a:t>
            </a:r>
          </a:p>
          <a:p>
            <a:r>
              <a:rPr lang="pt-PT" dirty="0" smtClean="0"/>
              <a:t>Tonalidade e expressão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ctr"/>
            <a:r>
              <a:rPr lang="pt-PT" dirty="0" smtClean="0"/>
              <a:t>Desenho II_FBAUP</a:t>
            </a:r>
          </a:p>
          <a:p>
            <a:pPr algn="ctr">
              <a:lnSpc>
                <a:spcPct val="150000"/>
              </a:lnSpc>
            </a:pPr>
            <a:endParaRPr lang="pt-PT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ernandoCalhau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26005" y="0"/>
            <a:ext cx="449199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5783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Fernando Calhau</a:t>
            </a:r>
          </a:p>
          <a:p>
            <a:r>
              <a:rPr lang="en-US" sz="1100" dirty="0" smtClean="0"/>
              <a:t> 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ernandoCalhau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33850" y="0"/>
            <a:ext cx="4676299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5783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Fernando Calhau</a:t>
            </a:r>
          </a:p>
          <a:p>
            <a:r>
              <a:rPr lang="en-US" sz="1100" dirty="0" smtClean="0"/>
              <a:t> 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ohanne Dybdal Sigvardsen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6093296"/>
            <a:ext cx="2693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err="1" smtClean="0"/>
              <a:t>Johanne</a:t>
            </a:r>
            <a:r>
              <a:rPr lang="pt-PT" sz="1100" dirty="0" smtClean="0"/>
              <a:t> </a:t>
            </a:r>
            <a:r>
              <a:rPr lang="pt-PT" sz="1100" dirty="0" err="1" smtClean="0"/>
              <a:t>Dybdal</a:t>
            </a:r>
            <a:r>
              <a:rPr lang="pt-PT" sz="1100" dirty="0" smtClean="0"/>
              <a:t> </a:t>
            </a:r>
            <a:r>
              <a:rPr lang="pt-PT" sz="1100" dirty="0" err="1" smtClean="0"/>
              <a:t>Sigvardsen</a:t>
            </a:r>
            <a:endParaRPr lang="pt-PT" sz="1100" dirty="0" smtClean="0"/>
          </a:p>
          <a:p>
            <a:r>
              <a:rPr lang="en-US" sz="1100" i="1" dirty="0" smtClean="0"/>
              <a:t>The Day I Met </a:t>
            </a:r>
            <a:r>
              <a:rPr lang="en-US" sz="1100" i="1" dirty="0" err="1" smtClean="0"/>
              <a:t>Heracleum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Mantegazzianum</a:t>
            </a:r>
            <a:r>
              <a:rPr lang="en-US" sz="1100" i="1" dirty="0" smtClean="0"/>
              <a:t>.</a:t>
            </a:r>
            <a:br>
              <a:rPr lang="en-US" sz="1100" i="1" dirty="0" smtClean="0"/>
            </a:br>
            <a:r>
              <a:rPr lang="en-US" sz="1100" i="1" dirty="0" smtClean="0"/>
              <a:t>Notes and reflections</a:t>
            </a:r>
            <a:r>
              <a:rPr lang="en-US" sz="1100" dirty="0" smtClean="0"/>
              <a:t> 2009-2011</a:t>
            </a:r>
            <a:endParaRPr lang="pt-PT" sz="1100" dirty="0" smtClean="0"/>
          </a:p>
          <a:p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ohanne Dybdal Sigvardsen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9896" y="404664"/>
            <a:ext cx="6444208" cy="4833911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6093296"/>
            <a:ext cx="26933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err="1" smtClean="0"/>
              <a:t>Johanne</a:t>
            </a:r>
            <a:r>
              <a:rPr lang="pt-PT" sz="1100" dirty="0" smtClean="0"/>
              <a:t> </a:t>
            </a:r>
            <a:r>
              <a:rPr lang="pt-PT" sz="1100" dirty="0" err="1" smtClean="0"/>
              <a:t>Dybdal</a:t>
            </a:r>
            <a:r>
              <a:rPr lang="pt-PT" sz="1100" dirty="0" smtClean="0"/>
              <a:t> </a:t>
            </a:r>
            <a:r>
              <a:rPr lang="pt-PT" sz="1100" dirty="0" err="1" smtClean="0"/>
              <a:t>Sigvardsen</a:t>
            </a:r>
            <a:endParaRPr lang="pt-PT" sz="1100" dirty="0" smtClean="0"/>
          </a:p>
          <a:p>
            <a:r>
              <a:rPr lang="en-US" sz="1100" i="1" dirty="0" smtClean="0"/>
              <a:t>The Day I Met </a:t>
            </a:r>
            <a:r>
              <a:rPr lang="en-US" sz="1100" i="1" dirty="0" err="1" smtClean="0"/>
              <a:t>Heracleum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Mantegazzianum</a:t>
            </a:r>
            <a:r>
              <a:rPr lang="en-US" sz="1100" i="1" dirty="0" smtClean="0"/>
              <a:t>.</a:t>
            </a:r>
            <a:br>
              <a:rPr lang="en-US" sz="1100" i="1" dirty="0" smtClean="0"/>
            </a:br>
            <a:r>
              <a:rPr lang="en-US" sz="1100" i="1" dirty="0" smtClean="0"/>
              <a:t>Notes and reflections</a:t>
            </a:r>
            <a:r>
              <a:rPr lang="en-US" sz="1100" dirty="0" smtClean="0"/>
              <a:t> 2009-2011</a:t>
            </a:r>
            <a:endParaRPr lang="pt-PT" sz="1100" dirty="0" smtClean="0"/>
          </a:p>
          <a:p>
            <a:endParaRPr lang="pt-PT" sz="1100" dirty="0" smtClean="0"/>
          </a:p>
          <a:p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ohanne Dybdal Sigvardsen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7164288" y="6165304"/>
            <a:ext cx="1739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err="1" smtClean="0">
                <a:solidFill>
                  <a:schemeClr val="bg1"/>
                </a:solidFill>
              </a:rPr>
              <a:t>Johanne</a:t>
            </a:r>
            <a:r>
              <a:rPr lang="pt-PT" sz="1100" dirty="0" smtClean="0">
                <a:solidFill>
                  <a:schemeClr val="bg1"/>
                </a:solidFill>
              </a:rPr>
              <a:t> </a:t>
            </a:r>
            <a:r>
              <a:rPr lang="pt-PT" sz="1100" dirty="0" err="1" smtClean="0">
                <a:solidFill>
                  <a:schemeClr val="bg1"/>
                </a:solidFill>
              </a:rPr>
              <a:t>Dybdal</a:t>
            </a:r>
            <a:r>
              <a:rPr lang="pt-PT" sz="1100" dirty="0" smtClean="0">
                <a:solidFill>
                  <a:schemeClr val="bg1"/>
                </a:solidFill>
              </a:rPr>
              <a:t> </a:t>
            </a:r>
            <a:r>
              <a:rPr lang="pt-PT" sz="1100" dirty="0" err="1" smtClean="0">
                <a:solidFill>
                  <a:schemeClr val="bg1"/>
                </a:solidFill>
              </a:rPr>
              <a:t>Sigvardsen</a:t>
            </a:r>
            <a:endParaRPr lang="pt-PT" sz="1100" dirty="0" smtClean="0">
              <a:solidFill>
                <a:schemeClr val="bg1"/>
              </a:solidFill>
            </a:endParaRPr>
          </a:p>
          <a:p>
            <a:endParaRPr lang="pt-PT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orge Martins_Sem título_1976_grafite sobre pape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2487" y="1185862"/>
            <a:ext cx="7439025" cy="4486275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6093296"/>
            <a:ext cx="1287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smtClean="0"/>
              <a:t>Jorge Martins</a:t>
            </a:r>
          </a:p>
          <a:p>
            <a:r>
              <a:rPr lang="pt-PT" sz="1100" i="1" dirty="0" smtClean="0"/>
              <a:t>Sem título</a:t>
            </a:r>
            <a:r>
              <a:rPr lang="pt-PT" sz="1100" dirty="0" smtClean="0"/>
              <a:t>, 1976</a:t>
            </a:r>
          </a:p>
          <a:p>
            <a:r>
              <a:rPr lang="pt-PT" sz="1100" dirty="0" smtClean="0"/>
              <a:t>Grafite sobre papel</a:t>
            </a:r>
          </a:p>
          <a:p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orgemartins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75424" y="620688"/>
            <a:ext cx="3393152" cy="4816087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6093296"/>
            <a:ext cx="965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smtClean="0"/>
              <a:t>Jorge Martins</a:t>
            </a:r>
          </a:p>
          <a:p>
            <a:endParaRPr lang="pt-PT" sz="1100" dirty="0"/>
          </a:p>
        </p:txBody>
      </p:sp>
      <p:sp>
        <p:nvSpPr>
          <p:cNvPr id="4" name="Rectângulo 3"/>
          <p:cNvSpPr/>
          <p:nvPr/>
        </p:nvSpPr>
        <p:spPr>
          <a:xfrm>
            <a:off x="0" y="6093296"/>
            <a:ext cx="1287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smtClean="0"/>
              <a:t>Jorge Martins</a:t>
            </a:r>
          </a:p>
          <a:p>
            <a:r>
              <a:rPr lang="pt-PT" sz="1100" i="1" dirty="0" smtClean="0"/>
              <a:t>Sem título</a:t>
            </a:r>
            <a:r>
              <a:rPr lang="pt-PT" sz="1100" dirty="0" smtClean="0"/>
              <a:t>, 1976</a:t>
            </a:r>
          </a:p>
          <a:p>
            <a:r>
              <a:rPr lang="pt-PT" sz="1100" dirty="0" smtClean="0"/>
              <a:t>Grafite sobre papel</a:t>
            </a:r>
          </a:p>
          <a:p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rgioGutiérreza_Untitled_memories of stay and distance_graphite_10.5_7.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0"/>
            <a:ext cx="5043488" cy="6858000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179512" y="6237312"/>
            <a:ext cx="3006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Sergio </a:t>
            </a:r>
            <a:r>
              <a:rPr lang="en-US" sz="1100" dirty="0" err="1" smtClean="0"/>
              <a:t>Gutiérreza</a:t>
            </a:r>
            <a:endParaRPr lang="en-US" sz="1100" dirty="0" smtClean="0"/>
          </a:p>
          <a:p>
            <a:r>
              <a:rPr lang="en-US" sz="1100" dirty="0" smtClean="0"/>
              <a:t>Untitled (memories of stay and distance),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394692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KEYNOTES</a:t>
            </a:r>
          </a:p>
          <a:p>
            <a:endParaRPr lang="pt-PT" b="1" dirty="0" smtClean="0"/>
          </a:p>
          <a:p>
            <a:r>
              <a:rPr lang="pt-PT" sz="1600" dirty="0" smtClean="0"/>
              <a:t>A </a:t>
            </a:r>
            <a:r>
              <a:rPr lang="pt-PT" sz="1600" dirty="0"/>
              <a:t>luz – e a sua ausência parcial, a sombra  – são condições da própria visão</a:t>
            </a:r>
            <a:r>
              <a:rPr lang="pt-PT" sz="1600" dirty="0" smtClean="0"/>
              <a:t>.</a:t>
            </a:r>
          </a:p>
          <a:p>
            <a:endParaRPr lang="pt-PT" sz="1600" dirty="0" smtClean="0"/>
          </a:p>
          <a:p>
            <a:r>
              <a:rPr lang="pt-PT" sz="1600" dirty="0" smtClean="0"/>
              <a:t>Geralmente </a:t>
            </a:r>
            <a:r>
              <a:rPr lang="pt-PT" sz="1600" dirty="0"/>
              <a:t>percebemo-las como propriedades dos objetos que por elas são moldados, como a sombra própria e projetada de um muro, ou então dos objetos que as emitem: faróis, lâmpadas, projetores, estrelas. </a:t>
            </a:r>
            <a:endParaRPr lang="pt-PT" sz="1600" dirty="0" smtClean="0"/>
          </a:p>
          <a:p>
            <a:endParaRPr lang="pt-PT" sz="1600" dirty="0" smtClean="0"/>
          </a:p>
          <a:p>
            <a:r>
              <a:rPr lang="pt-PT" sz="1600" dirty="0" smtClean="0"/>
              <a:t>Raramente </a:t>
            </a:r>
            <a:r>
              <a:rPr lang="pt-PT" sz="1600" dirty="0"/>
              <a:t>as percecionamos como realidades em si mesmo. A exceção ocorre na observação científica – quando a luz, na forma de onda ou partícula, se torna o objeto de estudo, sujeita a trajetórias no espaço e escalas de medição</a:t>
            </a:r>
            <a:r>
              <a:rPr lang="pt-PT" sz="1600" dirty="0" smtClean="0"/>
              <a:t>.</a:t>
            </a:r>
          </a:p>
          <a:p>
            <a:endParaRPr lang="pt-PT" sz="1600" dirty="0"/>
          </a:p>
          <a:p>
            <a:r>
              <a:rPr lang="pt-PT" sz="1600" dirty="0"/>
              <a:t>A outra exceção acontece quando existe uma imersão do observador num espaço onde os objetos estão ausentes, os contornos indefinidos e as margens difusas. Esta experiência pode ser radical em cenários como o </a:t>
            </a:r>
            <a:r>
              <a:rPr lang="pt-PT" sz="1600" i="1" dirty="0" err="1"/>
              <a:t>ganzfeld</a:t>
            </a:r>
            <a:r>
              <a:rPr lang="pt-PT" sz="1600" dirty="0"/>
              <a:t> (do alemão que significa “campo total”), e que correspondem a campos visuais privados de contornos, semelhantes à perceção que temos se nos imaginarmos perdidos num barco no meio do nevoeiro. </a:t>
            </a:r>
            <a:endParaRPr lang="pt-PT" sz="1600" dirty="0" smtClean="0"/>
          </a:p>
          <a:p>
            <a:endParaRPr lang="pt-PT" sz="1600" dirty="0" smtClean="0"/>
          </a:p>
          <a:p>
            <a:r>
              <a:rPr lang="pt-PT" sz="1600" dirty="0" smtClean="0"/>
              <a:t>Mas </a:t>
            </a:r>
            <a:r>
              <a:rPr lang="pt-PT" sz="1600" dirty="0"/>
              <a:t>ocorre também a outra escala, como em certos fenómenos atmosféricos em espaços abertos, projeções de luz ou mesmo em espaços fechados com fracas condições </a:t>
            </a:r>
            <a:r>
              <a:rPr lang="pt-PT" sz="1600" dirty="0" err="1"/>
              <a:t>lumínicas</a:t>
            </a:r>
            <a:r>
              <a:rPr lang="pt-PT" sz="1600" dirty="0"/>
              <a:t>, apenas quebrados pela luz de frinchas ou janelas. </a:t>
            </a:r>
          </a:p>
          <a:p>
            <a:r>
              <a:rPr lang="pt-PT" sz="1600" dirty="0"/>
              <a:t>É em torno destas últimas situações que estes desenhos se desenvolvem.</a:t>
            </a:r>
          </a:p>
          <a:p>
            <a:r>
              <a:rPr lang="pt-PT" sz="1600" dirty="0"/>
              <a:t>São desenhos de luz e desenhos feitos com luz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mbrandt St Jerom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2112" y="1380230"/>
            <a:ext cx="4719776" cy="40975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67744" y="5733256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Rembrandt Van </a:t>
            </a:r>
            <a:r>
              <a:rPr lang="pt-PT" sz="1100" dirty="0" err="1" smtClean="0"/>
              <a:t>Rijn</a:t>
            </a:r>
            <a:endParaRPr lang="pt-PT" sz="1100" dirty="0" smtClean="0"/>
          </a:p>
          <a:p>
            <a:r>
              <a:rPr lang="pt-PT" sz="1100" i="1" dirty="0" smtClean="0"/>
              <a:t>S. Jerónimo num quarto escuro</a:t>
            </a:r>
            <a:r>
              <a:rPr lang="pt-PT" sz="1100" dirty="0" smtClean="0"/>
              <a:t>, 1642</a:t>
            </a:r>
          </a:p>
          <a:p>
            <a:r>
              <a:rPr lang="pt-PT" sz="1100" dirty="0" smtClean="0"/>
              <a:t>Água forte, 175 x 150mm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dwardHooper_Night Shadows_19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6375" y="404664"/>
            <a:ext cx="6191250" cy="5257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5656" y="5805264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Edward </a:t>
            </a:r>
            <a:r>
              <a:rPr lang="pt-PT" sz="1100" dirty="0" err="1" smtClean="0"/>
              <a:t>Hopper</a:t>
            </a:r>
            <a:endParaRPr lang="pt-PT" sz="1100" dirty="0" smtClean="0"/>
          </a:p>
          <a:p>
            <a:r>
              <a:rPr lang="pt-PT" sz="1100" i="1" dirty="0" err="1" smtClean="0"/>
              <a:t>Night</a:t>
            </a:r>
            <a:r>
              <a:rPr lang="pt-PT" sz="1100" i="1" dirty="0" smtClean="0"/>
              <a:t> </a:t>
            </a:r>
            <a:r>
              <a:rPr lang="pt-PT" sz="1100" i="1" dirty="0" err="1" smtClean="0"/>
              <a:t>Shadows</a:t>
            </a:r>
            <a:r>
              <a:rPr lang="pt-PT" sz="1100" dirty="0" smtClean="0"/>
              <a:t>, 1921</a:t>
            </a:r>
          </a:p>
          <a:p>
            <a:r>
              <a:rPr lang="pt-PT" sz="1100" dirty="0" smtClean="0"/>
              <a:t>Água forte, 335 x 366 mm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oper_StudyForRoomsforTourist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021288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Edward </a:t>
            </a:r>
            <a:r>
              <a:rPr lang="pt-PT" sz="1100" dirty="0" err="1" smtClean="0"/>
              <a:t>Hopper</a:t>
            </a:r>
            <a:endParaRPr lang="pt-PT" sz="1100" dirty="0" smtClean="0"/>
          </a:p>
          <a:p>
            <a:r>
              <a:rPr lang="en-US" sz="1100" i="1" dirty="0" smtClean="0"/>
              <a:t>Study for Rooms for Tourists</a:t>
            </a:r>
            <a:r>
              <a:rPr lang="pt-PT" sz="1100" dirty="0" smtClean="0"/>
              <a:t>, 1945</a:t>
            </a:r>
          </a:p>
          <a:p>
            <a:r>
              <a:rPr lang="pt-PT" sz="1100" dirty="0" smtClean="0"/>
              <a:t>Carvão e giz sobre papel, 264 x 406 cm</a:t>
            </a:r>
            <a:r>
              <a:rPr lang="en-US" sz="1100" dirty="0" smtClean="0"/>
              <a:t> 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OlafurOliasson_DoubleInfinity_2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0979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57836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 smtClean="0"/>
              <a:t>Olafur</a:t>
            </a:r>
            <a:r>
              <a:rPr lang="pt-PT" sz="1100" dirty="0" smtClean="0"/>
              <a:t> </a:t>
            </a:r>
            <a:r>
              <a:rPr lang="pt-PT" sz="1100" dirty="0" err="1" smtClean="0"/>
              <a:t>Eliasson</a:t>
            </a:r>
            <a:endParaRPr lang="pt-PT" sz="1100" dirty="0" smtClean="0"/>
          </a:p>
          <a:p>
            <a:r>
              <a:rPr lang="pt-PT" sz="1100" dirty="0" smtClean="0"/>
              <a:t> </a:t>
            </a:r>
            <a:r>
              <a:rPr lang="en-US" sz="1100" i="1" dirty="0" smtClean="0"/>
              <a:t>Double Infinity</a:t>
            </a:r>
            <a:r>
              <a:rPr lang="pt-PT" sz="1100" dirty="0" smtClean="0"/>
              <a:t>, 2014</a:t>
            </a:r>
          </a:p>
          <a:p>
            <a:r>
              <a:rPr lang="en-US" sz="1100" dirty="0" smtClean="0"/>
              <a:t> 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ul chan_5th light_2006_installation vi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2187" y="1176337"/>
            <a:ext cx="4619625" cy="45053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57836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Paul </a:t>
            </a:r>
            <a:r>
              <a:rPr lang="pt-PT" sz="1100" dirty="0" err="1" smtClean="0"/>
              <a:t>Chan</a:t>
            </a:r>
            <a:endParaRPr lang="pt-PT" sz="1100" dirty="0" smtClean="0"/>
          </a:p>
          <a:p>
            <a:r>
              <a:rPr lang="pt-PT" sz="1100" dirty="0" smtClean="0"/>
              <a:t> </a:t>
            </a:r>
            <a:r>
              <a:rPr lang="en-US" sz="1100" i="1" dirty="0" smtClean="0"/>
              <a:t>5</a:t>
            </a:r>
            <a:r>
              <a:rPr lang="en-US" sz="1100" i="1" baseline="30000" dirty="0" smtClean="0"/>
              <a:t>th</a:t>
            </a:r>
            <a:r>
              <a:rPr lang="en-US" sz="1100" i="1" dirty="0" smtClean="0"/>
              <a:t> light</a:t>
            </a:r>
            <a:r>
              <a:rPr lang="pt-PT" sz="1100" dirty="0" smtClean="0"/>
              <a:t>, 2006</a:t>
            </a:r>
          </a:p>
          <a:p>
            <a:r>
              <a:rPr lang="en-US" sz="1100" dirty="0" smtClean="0"/>
              <a:t> 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ernandoCalha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95375" y="971550"/>
            <a:ext cx="6953250" cy="49149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5783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Fernando Calhau</a:t>
            </a:r>
          </a:p>
          <a:p>
            <a:r>
              <a:rPr lang="en-US" sz="1100" dirty="0" smtClean="0"/>
              <a:t> 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ernandoCalhau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1520788"/>
            <a:ext cx="5409688" cy="38164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5783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Fernando Calhau</a:t>
            </a:r>
          </a:p>
          <a:p>
            <a:r>
              <a:rPr lang="en-US" sz="1100" dirty="0" smtClean="0"/>
              <a:t> 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369</Words>
  <Application>Microsoft Office PowerPoint</Application>
  <PresentationFormat>Apresentação no Ecrã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Paulo Luis Almeida</dc:creator>
  <cp:lastModifiedBy>Paulo Luis Almeida</cp:lastModifiedBy>
  <cp:revision>5</cp:revision>
  <dcterms:created xsi:type="dcterms:W3CDTF">2016-10-07T08:03:47Z</dcterms:created>
  <dcterms:modified xsi:type="dcterms:W3CDTF">2016-10-10T12:32:17Z</dcterms:modified>
</cp:coreProperties>
</file>