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08/10/16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Desenho</a:t>
            </a:r>
            <a:r>
              <a:rPr lang="en-US" dirty="0" smtClean="0"/>
              <a:t> e </a:t>
            </a:r>
            <a:r>
              <a:rPr lang="en-US" dirty="0" err="1" smtClean="0"/>
              <a:t>movimento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grafia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materiais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velocididade</a:t>
            </a:r>
            <a:r>
              <a:rPr lang="en-US" dirty="0" smtClean="0"/>
              <a:t>;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Corpo</a:t>
            </a:r>
            <a:r>
              <a:rPr lang="en-US" dirty="0" smtClean="0"/>
              <a:t> e o </a:t>
            </a:r>
            <a:r>
              <a:rPr lang="en-US" dirty="0" err="1" smtClean="0"/>
              <a:t>suporte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6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123"/>
            <a:ext cx="8913813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" y="1408011"/>
            <a:ext cx="4380817" cy="52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79909" y="5770538"/>
            <a:ext cx="39131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50000"/>
              </a:spcBef>
            </a:pPr>
            <a:r>
              <a:rPr lang="en-GB" sz="1400" b="1" dirty="0" err="1" smtClean="0">
                <a:latin typeface="Calibri"/>
                <a:cs typeface="Calibri"/>
              </a:rPr>
              <a:t>Auguste</a:t>
            </a:r>
            <a:r>
              <a:rPr lang="en-GB" sz="1400" b="1" dirty="0" smtClean="0">
                <a:latin typeface="Calibri"/>
                <a:cs typeface="Calibri"/>
              </a:rPr>
              <a:t> Rodin</a:t>
            </a:r>
            <a:r>
              <a:rPr lang="en-GB" sz="1400" dirty="0" smtClean="0">
                <a:latin typeface="Calibri"/>
                <a:cs typeface="Calibri"/>
              </a:rPr>
              <a:t>(</a:t>
            </a:r>
            <a:r>
              <a:rPr lang="es-ES" sz="1400" dirty="0" smtClean="0">
                <a:latin typeface="Calibri"/>
                <a:cs typeface="Calibri"/>
              </a:rPr>
              <a:t>Paris, 1840-1917)</a:t>
            </a:r>
            <a:r>
              <a:rPr lang="en-GB" sz="1400" i="1" dirty="0">
                <a:latin typeface="Calibri"/>
                <a:cs typeface="Calibri"/>
              </a:rPr>
              <a:t>. </a:t>
            </a:r>
            <a:r>
              <a:rPr lang="es-ES" sz="1400" i="1" dirty="0" smtClean="0">
                <a:latin typeface="Calibri"/>
                <a:cs typeface="Calibri"/>
              </a:rPr>
              <a:t>De </a:t>
            </a:r>
            <a:r>
              <a:rPr lang="es-ES" sz="1400" i="1" dirty="0" err="1" smtClean="0">
                <a:latin typeface="Calibri"/>
                <a:cs typeface="Calibri"/>
              </a:rPr>
              <a:t>l'Amour</a:t>
            </a:r>
            <a:r>
              <a:rPr lang="es-ES" sz="1400" i="1" dirty="0" smtClean="0">
                <a:latin typeface="Calibri"/>
                <a:cs typeface="Calibri"/>
              </a:rPr>
              <a:t>, </a:t>
            </a:r>
            <a:r>
              <a:rPr lang="es-ES" sz="1400" dirty="0" err="1" smtClean="0">
                <a:latin typeface="Calibri"/>
                <a:cs typeface="Calibri"/>
              </a:rPr>
              <a:t>s.d.</a:t>
            </a:r>
            <a:r>
              <a:rPr lang="es-ES" sz="1400" dirty="0" smtClean="0">
                <a:latin typeface="Calibri"/>
                <a:cs typeface="Calibri"/>
              </a:rPr>
              <a:t> Ponta de chumbo, </a:t>
            </a:r>
            <a:r>
              <a:rPr lang="es-ES" sz="1400" dirty="0" err="1" smtClean="0">
                <a:latin typeface="Calibri"/>
                <a:cs typeface="Calibri"/>
              </a:rPr>
              <a:t>esfuminho</a:t>
            </a:r>
            <a:r>
              <a:rPr lang="es-ES" sz="1400" dirty="0" smtClean="0">
                <a:latin typeface="Calibri"/>
                <a:cs typeface="Calibri"/>
              </a:rPr>
              <a:t> e </a:t>
            </a:r>
            <a:r>
              <a:rPr lang="es-ES" sz="1400" dirty="0" err="1" smtClean="0">
                <a:latin typeface="Calibri"/>
                <a:cs typeface="Calibri"/>
              </a:rPr>
              <a:t>aguarela</a:t>
            </a:r>
            <a:r>
              <a:rPr lang="es-ES" sz="1400" dirty="0" smtClean="0">
                <a:latin typeface="Calibri"/>
                <a:cs typeface="Calibri"/>
              </a:rPr>
              <a:t> sobre papel, 23,3x36,2 cm.</a:t>
            </a:r>
            <a:endParaRPr lang="es-ES" sz="1400" dirty="0"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s-ES" sz="120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endParaRPr lang="pt-PT" sz="1200" i="1" dirty="0">
              <a:latin typeface="Calibri"/>
              <a:cs typeface="Calibri"/>
            </a:endParaRPr>
          </a:p>
        </p:txBody>
      </p:sp>
      <p:pic>
        <p:nvPicPr>
          <p:cNvPr id="6" name="Imagem 3" descr="RODIN - de l'amour, s.d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21" y="808472"/>
            <a:ext cx="7222215" cy="47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123"/>
            <a:ext cx="8913813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TRISHA BROWN - Geneva, Handfall, 1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006600"/>
            <a:ext cx="3913188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71750" y="5229200"/>
            <a:ext cx="39131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50000"/>
              </a:spcBef>
            </a:pPr>
            <a:r>
              <a:rPr lang="en-GB" sz="1400" b="1" dirty="0"/>
              <a:t>Trisha Brown </a:t>
            </a:r>
            <a:r>
              <a:rPr lang="en-GB" sz="1400" dirty="0"/>
              <a:t>(</a:t>
            </a:r>
            <a:r>
              <a:rPr lang="es-ES" sz="1400" dirty="0"/>
              <a:t>Aberdeen, Estados Unidos, 1936)</a:t>
            </a:r>
            <a:r>
              <a:rPr lang="en-GB" sz="1400" i="1" dirty="0"/>
              <a:t>. Geneva, </a:t>
            </a:r>
            <a:r>
              <a:rPr lang="en-GB" sz="1400" i="1" dirty="0" err="1"/>
              <a:t>Handfall</a:t>
            </a:r>
            <a:r>
              <a:rPr lang="en-GB" sz="1400" i="1" dirty="0"/>
              <a:t>, </a:t>
            </a:r>
            <a:r>
              <a:rPr lang="en-GB" sz="1400" dirty="0"/>
              <a:t>1999 |</a:t>
            </a:r>
            <a:r>
              <a:rPr lang="es-ES" sz="1400" dirty="0"/>
              <a:t>19 dibujos; rotuladores sobre papel, 27,9 x 35,6 cm cada</a:t>
            </a:r>
          </a:p>
          <a:p>
            <a:pPr>
              <a:spcBef>
                <a:spcPct val="50000"/>
              </a:spcBef>
            </a:pPr>
            <a:r>
              <a:rPr lang="es-ES" dirty="0">
                <a:solidFill>
                  <a:srgbClr val="5F5F5F"/>
                </a:solidFill>
              </a:rPr>
              <a:t> 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48208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123"/>
            <a:ext cx="8913813" cy="914400"/>
          </a:xfrm>
        </p:spPr>
        <p:txBody>
          <a:bodyPr/>
          <a:lstStyle/>
          <a:p>
            <a:endParaRPr lang="en-US" sz="1400" dirty="0"/>
          </a:p>
        </p:txBody>
      </p:sp>
      <p:pic>
        <p:nvPicPr>
          <p:cNvPr id="5" name="Picture 2" descr="http://www.claudeheath.com/drawings/a_various/imag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" y="1556792"/>
            <a:ext cx="8258175" cy="3371851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912" y="5097236"/>
            <a:ext cx="39131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spcBef>
                <a:spcPct val="50000"/>
              </a:spcBef>
            </a:pPr>
            <a:r>
              <a:rPr lang="en-GB" sz="1400" b="1" dirty="0" smtClean="0"/>
              <a:t>Claude Heath (</a:t>
            </a:r>
            <a:r>
              <a:rPr lang="es-ES" sz="1400" dirty="0" smtClean="0"/>
              <a:t>Londres, 1964)</a:t>
            </a:r>
            <a:r>
              <a:rPr lang="en-GB" sz="1400" i="1" dirty="0"/>
              <a:t>. </a:t>
            </a:r>
            <a:r>
              <a:rPr lang="es-ES" sz="1400" i="1" dirty="0" err="1" smtClean="0"/>
              <a:t>Epstein’s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hands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secuence</a:t>
            </a:r>
            <a:r>
              <a:rPr lang="es-ES" sz="1400" i="1" dirty="0" smtClean="0"/>
              <a:t>, 1999.</a:t>
            </a:r>
            <a:r>
              <a:rPr lang="es-ES" sz="14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s-ES" sz="1400" dirty="0" smtClean="0"/>
              <a:t>Tinta e </a:t>
            </a:r>
            <a:r>
              <a:rPr lang="es-ES" sz="1400" i="1" dirty="0" err="1" smtClean="0"/>
              <a:t>blutack</a:t>
            </a:r>
            <a:r>
              <a:rPr lang="es-ES" sz="1400" dirty="0" smtClean="0"/>
              <a:t> sobre papel de </a:t>
            </a:r>
            <a:r>
              <a:rPr lang="es-ES" sz="1400" dirty="0" err="1" smtClean="0"/>
              <a:t>engenharia</a:t>
            </a:r>
            <a:r>
              <a:rPr lang="es-ES" sz="1400" dirty="0" smtClean="0"/>
              <a:t> 150 x 60 cm</a:t>
            </a:r>
            <a:endParaRPr lang="es-ES" sz="1400" dirty="0"/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5F5F5F"/>
                </a:solidFill>
              </a:rPr>
              <a:t> </a:t>
            </a:r>
            <a:endParaRPr lang="pt-PT" sz="1400" i="1" dirty="0"/>
          </a:p>
        </p:txBody>
      </p:sp>
    </p:spTree>
    <p:extLst>
      <p:ext uri="{BB962C8B-B14F-4D97-AF65-F5344CB8AC3E}">
        <p14:creationId xmlns:p14="http://schemas.microsoft.com/office/powerpoint/2010/main" val="408537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ecrã 2016-10-10, às 11.1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8" y="547558"/>
            <a:ext cx="3352800" cy="532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6618" y="45915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/>
              <a:t>Jilly</a:t>
            </a:r>
            <a:r>
              <a:rPr lang="en-US" sz="1400" b="1" dirty="0"/>
              <a:t> Henderson </a:t>
            </a:r>
            <a:r>
              <a:rPr lang="en-US" sz="1400" dirty="0" smtClean="0"/>
              <a:t>– Hare </a:t>
            </a:r>
            <a:r>
              <a:rPr lang="en-US" sz="1400" dirty="0"/>
              <a:t>With a </a:t>
            </a:r>
            <a:r>
              <a:rPr lang="en-US" sz="1400" dirty="0" smtClean="0"/>
              <a:t>Fringe</a:t>
            </a:r>
          </a:p>
          <a:p>
            <a:pPr>
              <a:spcBef>
                <a:spcPct val="50000"/>
              </a:spcBef>
            </a:pPr>
            <a:r>
              <a:rPr lang="en-US" sz="1400" dirty="0" err="1" smtClean="0"/>
              <a:t>Carv</a:t>
            </a:r>
            <a:r>
              <a:rPr lang="en-US" sz="1400" dirty="0" err="1" smtClean="0"/>
              <a:t>ão</a:t>
            </a:r>
            <a:r>
              <a:rPr lang="en-US" sz="1400" dirty="0" smtClean="0"/>
              <a:t>, </a:t>
            </a:r>
            <a:r>
              <a:rPr lang="en-US" sz="1400" dirty="0" err="1" smtClean="0"/>
              <a:t>lápis</a:t>
            </a:r>
            <a:r>
              <a:rPr lang="en-US" sz="1400" dirty="0" smtClean="0"/>
              <a:t> e </a:t>
            </a:r>
            <a:r>
              <a:rPr lang="en-US" sz="1400" dirty="0" err="1" smtClean="0"/>
              <a:t>borracha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120mm </a:t>
            </a:r>
            <a:r>
              <a:rPr lang="en-US" sz="1400" dirty="0"/>
              <a:t>x </a:t>
            </a:r>
            <a:r>
              <a:rPr lang="en-US" sz="1400" dirty="0" smtClean="0"/>
              <a:t>160mm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4058040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2560</TotalTime>
  <Words>120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Perception</vt:lpstr>
      <vt:lpstr>Desenho e movimento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e movimento</dc:title>
  <dc:creator>Sílvia Simões</dc:creator>
  <cp:lastModifiedBy>Sílvia Simões</cp:lastModifiedBy>
  <cp:revision>4</cp:revision>
  <dcterms:created xsi:type="dcterms:W3CDTF">2016-10-08T15:44:34Z</dcterms:created>
  <dcterms:modified xsi:type="dcterms:W3CDTF">2016-10-10T10:25:29Z</dcterms:modified>
</cp:coreProperties>
</file>